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413" r:id="rId2"/>
    <p:sldId id="381" r:id="rId3"/>
    <p:sldId id="262" r:id="rId4"/>
    <p:sldId id="261" r:id="rId5"/>
    <p:sldId id="386" r:id="rId6"/>
    <p:sldId id="263" r:id="rId7"/>
    <p:sldId id="400" r:id="rId8"/>
    <p:sldId id="387" r:id="rId9"/>
    <p:sldId id="356" r:id="rId10"/>
    <p:sldId id="357" r:id="rId11"/>
    <p:sldId id="265" r:id="rId12"/>
    <p:sldId id="388" r:id="rId13"/>
    <p:sldId id="323" r:id="rId14"/>
    <p:sldId id="424" r:id="rId15"/>
    <p:sldId id="358" r:id="rId16"/>
    <p:sldId id="324" r:id="rId17"/>
    <p:sldId id="434" r:id="rId18"/>
    <p:sldId id="398" r:id="rId19"/>
    <p:sldId id="374" r:id="rId20"/>
    <p:sldId id="271" r:id="rId21"/>
    <p:sldId id="360" r:id="rId22"/>
    <p:sldId id="390" r:id="rId23"/>
    <p:sldId id="325" r:id="rId24"/>
    <p:sldId id="272" r:id="rId25"/>
    <p:sldId id="327" r:id="rId26"/>
    <p:sldId id="328" r:id="rId27"/>
    <p:sldId id="414" r:id="rId28"/>
    <p:sldId id="417" r:id="rId29"/>
    <p:sldId id="437" r:id="rId30"/>
    <p:sldId id="438" r:id="rId31"/>
    <p:sldId id="439" r:id="rId32"/>
    <p:sldId id="329" r:id="rId33"/>
    <p:sldId id="376" r:id="rId34"/>
    <p:sldId id="330" r:id="rId35"/>
    <p:sldId id="331" r:id="rId36"/>
    <p:sldId id="332" r:id="rId37"/>
    <p:sldId id="333" r:id="rId38"/>
    <p:sldId id="382" r:id="rId39"/>
    <p:sldId id="406" r:id="rId40"/>
    <p:sldId id="407" r:id="rId41"/>
    <p:sldId id="340" r:id="rId42"/>
    <p:sldId id="341" r:id="rId43"/>
    <p:sldId id="342" r:id="rId44"/>
    <p:sldId id="343" r:id="rId45"/>
    <p:sldId id="344" r:id="rId46"/>
    <p:sldId id="411" r:id="rId47"/>
    <p:sldId id="383" r:id="rId48"/>
    <p:sldId id="295" r:id="rId49"/>
    <p:sldId id="422" r:id="rId50"/>
    <p:sldId id="296" r:id="rId51"/>
    <p:sldId id="297" r:id="rId52"/>
    <p:sldId id="345" r:id="rId53"/>
    <p:sldId id="298" r:id="rId54"/>
    <p:sldId id="346" r:id="rId55"/>
    <p:sldId id="436" r:id="rId56"/>
    <p:sldId id="347" r:id="rId57"/>
    <p:sldId id="300" r:id="rId58"/>
    <p:sldId id="348" r:id="rId59"/>
    <p:sldId id="384" r:id="rId60"/>
    <p:sldId id="401" r:id="rId61"/>
    <p:sldId id="359" r:id="rId62"/>
    <p:sldId id="362" r:id="rId63"/>
    <p:sldId id="366" r:id="rId64"/>
    <p:sldId id="367" r:id="rId65"/>
    <p:sldId id="369" r:id="rId66"/>
    <p:sldId id="385" r:id="rId67"/>
    <p:sldId id="336" r:id="rId68"/>
    <p:sldId id="337" r:id="rId69"/>
    <p:sldId id="319" r:id="rId70"/>
    <p:sldId id="270"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003366"/>
    <a:srgbClr val="0070C0"/>
    <a:srgbClr val="FFFFFF"/>
    <a:srgbClr val="4472C4"/>
    <a:srgbClr val="2E48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193" autoAdjust="0"/>
    <p:restoredTop sz="78718" autoAdjust="0"/>
  </p:normalViewPr>
  <p:slideViewPr>
    <p:cSldViewPr snapToGrid="0">
      <p:cViewPr varScale="1">
        <p:scale>
          <a:sx n="103" d="100"/>
          <a:sy n="103" d="100"/>
        </p:scale>
        <p:origin x="132" y="26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78A6B3-B28F-4EA9-A693-331C21EB272B}" type="datetimeFigureOut">
              <a:rPr lang="zh-CN" altLang="en-US" smtClean="0"/>
              <a:t>2023-03-03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D43F37-2748-4905-A8B9-FDF00943D166}" type="slidenum">
              <a:rPr lang="zh-CN" altLang="en-US" smtClean="0"/>
              <a:t>‹#›</a:t>
            </a:fld>
            <a:endParaRPr lang="zh-CN" altLang="en-US"/>
          </a:p>
        </p:txBody>
      </p:sp>
    </p:spTree>
    <p:extLst>
      <p:ext uri="{BB962C8B-B14F-4D97-AF65-F5344CB8AC3E}">
        <p14:creationId xmlns:p14="http://schemas.microsoft.com/office/powerpoint/2010/main" val="2377278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2801E89-30CB-4747-A8F4-3B3D441BB666}" type="slidenum">
              <a:rPr lang="zh-CN" altLang="en-US" smtClean="0"/>
              <a:pPr>
                <a:spcBef>
                  <a:spcPct val="0"/>
                </a:spcBef>
              </a:pPr>
              <a:t>3</a:t>
            </a:fld>
            <a:endParaRPr lang="zh-CN" altLang="en-US"/>
          </a:p>
        </p:txBody>
      </p:sp>
    </p:spTree>
    <p:extLst>
      <p:ext uri="{BB962C8B-B14F-4D97-AF65-F5344CB8AC3E}">
        <p14:creationId xmlns:p14="http://schemas.microsoft.com/office/powerpoint/2010/main" val="102864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16</a:t>
            </a:fld>
            <a:endParaRPr lang="zh-CN" altLang="en-US"/>
          </a:p>
        </p:txBody>
      </p:sp>
    </p:spTree>
    <p:extLst>
      <p:ext uri="{BB962C8B-B14F-4D97-AF65-F5344CB8AC3E}">
        <p14:creationId xmlns:p14="http://schemas.microsoft.com/office/powerpoint/2010/main" val="2870559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a:extLst>
              <a:ext uri="{FF2B5EF4-FFF2-40B4-BE49-F238E27FC236}">
                <a16:creationId xmlns:a16="http://schemas.microsoft.com/office/drawing/2014/main" id="{06519BC3-BD32-44F2-8177-017E8C43B1E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备注占位符 2">
            <a:extLst>
              <a:ext uri="{FF2B5EF4-FFF2-40B4-BE49-F238E27FC236}">
                <a16:creationId xmlns:a16="http://schemas.microsoft.com/office/drawing/2014/main" id="{997C71EE-2D81-409C-9AD1-7477219AB72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b="1"/>
              <a:t>FIGURE 18.6 A comparison of cells seen with different types of light</a:t>
            </a:r>
          </a:p>
          <a:p>
            <a:r>
              <a:rPr lang="en-US" altLang="zh-CN" b="1"/>
              <a:t>microscopes. </a:t>
            </a:r>
            <a:r>
              <a:rPr lang="en-US" altLang="zh-CN"/>
              <a:t>Light micrographs of a ciliated protist as observed under</a:t>
            </a:r>
          </a:p>
          <a:p>
            <a:r>
              <a:rPr lang="en-US" altLang="zh-CN"/>
              <a:t>bright‐field ( </a:t>
            </a:r>
            <a:r>
              <a:rPr lang="en-US" altLang="zh-CN" i="1"/>
              <a:t>a </a:t>
            </a:r>
            <a:r>
              <a:rPr lang="en-US" altLang="zh-CN"/>
              <a:t>), phase‐contrast ( </a:t>
            </a:r>
            <a:r>
              <a:rPr lang="en-US" altLang="zh-CN" i="1"/>
              <a:t>b </a:t>
            </a:r>
            <a:r>
              <a:rPr lang="en-US" altLang="zh-CN"/>
              <a:t>), and differential interference contrast</a:t>
            </a:r>
          </a:p>
          <a:p>
            <a:r>
              <a:rPr lang="en-US" altLang="zh-CN"/>
              <a:t>(DIC) (or Nomarski) optics ( </a:t>
            </a:r>
            <a:r>
              <a:rPr lang="en-US" altLang="zh-CN" i="1"/>
              <a:t>c </a:t>
            </a:r>
            <a:r>
              <a:rPr lang="en-US" altLang="zh-CN"/>
              <a:t>). The organism is barely visible under brightfield</a:t>
            </a:r>
          </a:p>
          <a:p>
            <a:r>
              <a:rPr lang="en-US" altLang="zh-CN"/>
              <a:t>illumination but clearly seen under phase‐contrast and DIC microscopy.</a:t>
            </a:r>
            <a:endParaRPr lang="zh-CN" altLang="en-US"/>
          </a:p>
        </p:txBody>
      </p:sp>
      <p:sp>
        <p:nvSpPr>
          <p:cNvPr id="65540" name="灯片编号占位符 3">
            <a:extLst>
              <a:ext uri="{FF2B5EF4-FFF2-40B4-BE49-F238E27FC236}">
                <a16:creationId xmlns:a16="http://schemas.microsoft.com/office/drawing/2014/main" id="{0E8B63BF-F8A9-4103-9C4F-74CE938C649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B613DEC-3DFC-427C-846D-6F2C0E7A239D}" type="slidenum">
              <a:rPr lang="zh-CN" altLang="en-US" smtClean="0">
                <a:ea typeface="宋体" panose="02010600030101010101" pitchFamily="2" charset="-122"/>
              </a:rPr>
              <a:pPr/>
              <a:t>17</a:t>
            </a:fld>
            <a:endParaRPr lang="zh-CN" altLang="en-US">
              <a:ea typeface="宋体" panose="02010600030101010101" pitchFamily="2" charset="-122"/>
            </a:endParaRPr>
          </a:p>
        </p:txBody>
      </p:sp>
    </p:spTree>
    <p:extLst>
      <p:ext uri="{BB962C8B-B14F-4D97-AF65-F5344CB8AC3E}">
        <p14:creationId xmlns:p14="http://schemas.microsoft.com/office/powerpoint/2010/main" val="3462260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a:extLst>
              <a:ext uri="{FF2B5EF4-FFF2-40B4-BE49-F238E27FC236}">
                <a16:creationId xmlns:a16="http://schemas.microsoft.com/office/drawing/2014/main" id="{A8BB5E0D-4E38-4DDB-A19C-0DDFCB9C971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a:extLst>
              <a:ext uri="{FF2B5EF4-FFF2-40B4-BE49-F238E27FC236}">
                <a16:creationId xmlns:a16="http://schemas.microsoft.com/office/drawing/2014/main" id="{6B22BC72-46E3-4A43-91AB-AAD98F7996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https://www.nobelprize.org/prizes/chemistry/2008/summary/</a:t>
            </a:r>
          </a:p>
          <a:p>
            <a:endParaRPr lang="en-US" altLang="zh-CN" dirty="0"/>
          </a:p>
          <a:p>
            <a:r>
              <a:rPr lang="en-US" altLang="zh-CN" dirty="0"/>
              <a:t>It is Roger </a:t>
            </a:r>
            <a:r>
              <a:rPr lang="en-US" altLang="zh-CN" dirty="0" err="1"/>
              <a:t>Tsien</a:t>
            </a:r>
            <a:r>
              <a:rPr lang="en-US" altLang="zh-CN" dirty="0"/>
              <a:t> who is responsible for much of our understanding of how GFP works and for developing new techniques and mutants of GFP. His group has developed mutants that start fluorescing fast than wild type GFP, that are brighter and have different colors (the E stands for enhanced versions of GFP, m are monomeric proteins and </a:t>
            </a:r>
            <a:r>
              <a:rPr lang="en-US" altLang="zh-CN" dirty="0" err="1"/>
              <a:t>tdTomato</a:t>
            </a:r>
            <a:r>
              <a:rPr lang="en-US" altLang="zh-CN" dirty="0"/>
              <a:t> is a head-to-tail dimer). </a:t>
            </a:r>
          </a:p>
          <a:p>
            <a:endParaRPr lang="en-US" altLang="zh-CN" dirty="0"/>
          </a:p>
          <a:p>
            <a:r>
              <a:rPr lang="en-US" altLang="zh-CN" b="1" dirty="0">
                <a:latin typeface="Times New Roman" panose="02020603050405020304" pitchFamily="18" charset="0"/>
                <a:cs typeface="Times New Roman" panose="02020603050405020304" pitchFamily="18" charset="0"/>
              </a:rPr>
              <a:t>Osamu Shimomura</a:t>
            </a:r>
            <a:r>
              <a:rPr lang="en-US" altLang="zh-CN" dirty="0">
                <a:latin typeface="Times New Roman" panose="02020603050405020304" pitchFamily="18" charset="0"/>
                <a:cs typeface="Times New Roman" panose="02020603050405020304" pitchFamily="18" charset="0"/>
              </a:rPr>
              <a:t> first isolated GFP from the jellyfish </a:t>
            </a:r>
            <a:r>
              <a:rPr lang="en-US" altLang="zh-CN" i="1" dirty="0">
                <a:latin typeface="Times New Roman" panose="02020603050405020304" pitchFamily="18" charset="0"/>
                <a:cs typeface="Times New Roman" panose="02020603050405020304" pitchFamily="18" charset="0"/>
              </a:rPr>
              <a:t>Aequorea </a:t>
            </a:r>
            <a:r>
              <a:rPr lang="en-US" altLang="zh-CN" i="1" dirty="0" err="1">
                <a:latin typeface="Times New Roman" panose="02020603050405020304" pitchFamily="18" charset="0"/>
                <a:cs typeface="Times New Roman" panose="02020603050405020304" pitchFamily="18" charset="0"/>
              </a:rPr>
              <a:t>victoria</a:t>
            </a:r>
            <a:r>
              <a:rPr lang="en-US" altLang="zh-CN" i="1"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which drifts with the currents off the west coast of North America. He discovered that this protein glowed bright green under ultraviolet light.</a:t>
            </a:r>
            <a:r>
              <a:rPr lang="zh-CN" altLang="en-US"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下村修</a:t>
            </a:r>
            <a:br>
              <a:rPr lang="en-US" altLang="zh-CN" dirty="0">
                <a:latin typeface="Times New Roman" panose="02020603050405020304" pitchFamily="18" charset="0"/>
                <a:cs typeface="Times New Roman" panose="02020603050405020304" pitchFamily="18" charset="0"/>
              </a:rPr>
            </a:br>
            <a:br>
              <a:rPr lang="en-US" altLang="zh-CN" dirty="0">
                <a:latin typeface="Times New Roman" panose="02020603050405020304" pitchFamily="18" charset="0"/>
                <a:cs typeface="Times New Roman" panose="02020603050405020304" pitchFamily="18" charset="0"/>
              </a:rPr>
            </a:br>
            <a:r>
              <a:rPr lang="en-US" altLang="zh-CN" b="1" dirty="0">
                <a:latin typeface="Times New Roman" panose="02020603050405020304" pitchFamily="18" charset="0"/>
                <a:cs typeface="Times New Roman" panose="02020603050405020304" pitchFamily="18" charset="0"/>
              </a:rPr>
              <a:t>Martin </a:t>
            </a:r>
            <a:r>
              <a:rPr lang="en-US" altLang="zh-CN" b="1" dirty="0" err="1">
                <a:latin typeface="Times New Roman" panose="02020603050405020304" pitchFamily="18" charset="0"/>
                <a:cs typeface="Times New Roman" panose="02020603050405020304" pitchFamily="18" charset="0"/>
              </a:rPr>
              <a:t>Chalfie</a:t>
            </a:r>
            <a:r>
              <a:rPr lang="en-US" altLang="zh-CN" dirty="0">
                <a:latin typeface="Times New Roman" panose="02020603050405020304" pitchFamily="18" charset="0"/>
                <a:cs typeface="Times New Roman" panose="02020603050405020304" pitchFamily="18" charset="0"/>
              </a:rPr>
              <a:t> demonstrated the value of GFP as a luminous genetic tag for various biological phenomena. In one of his first experiments, he </a:t>
            </a:r>
            <a:r>
              <a:rPr lang="en-US" altLang="zh-CN" dirty="0" err="1">
                <a:latin typeface="Times New Roman" panose="02020603050405020304" pitchFamily="18" charset="0"/>
                <a:cs typeface="Times New Roman" panose="02020603050405020304" pitchFamily="18" charset="0"/>
              </a:rPr>
              <a:t>coloured</a:t>
            </a:r>
            <a:r>
              <a:rPr lang="en-US" altLang="zh-CN" dirty="0">
                <a:latin typeface="Times New Roman" panose="02020603050405020304" pitchFamily="18" charset="0"/>
                <a:cs typeface="Times New Roman" panose="02020603050405020304" pitchFamily="18" charset="0"/>
              </a:rPr>
              <a:t> six individual cells in the transparent roundworm </a:t>
            </a:r>
            <a:r>
              <a:rPr lang="en-US" altLang="zh-CN" i="1" dirty="0">
                <a:latin typeface="Times New Roman" panose="02020603050405020304" pitchFamily="18" charset="0"/>
                <a:cs typeface="Times New Roman" panose="02020603050405020304" pitchFamily="18" charset="0"/>
              </a:rPr>
              <a:t>Caenorhabditis elegans</a:t>
            </a:r>
            <a:r>
              <a:rPr lang="en-US" altLang="zh-CN" dirty="0">
                <a:latin typeface="Times New Roman" panose="02020603050405020304" pitchFamily="18" charset="0"/>
                <a:cs typeface="Times New Roman" panose="02020603050405020304" pitchFamily="18" charset="0"/>
              </a:rPr>
              <a:t> with the aid of GFP.</a:t>
            </a:r>
            <a:r>
              <a:rPr lang="zh-CN" altLang="en-US" b="1" dirty="0">
                <a:solidFill>
                  <a:srgbClr val="FF0000"/>
                </a:solidFill>
                <a:latin typeface="黑体" panose="02010609060101010101" pitchFamily="49" charset="-122"/>
                <a:ea typeface="黑体" panose="02010609060101010101" pitchFamily="49" charset="-122"/>
              </a:rPr>
              <a:t>马丁</a:t>
            </a:r>
            <a:r>
              <a:rPr lang="en-US" altLang="zh-CN" b="1" dirty="0">
                <a:solidFill>
                  <a:srgbClr val="FF0000"/>
                </a:solidFill>
                <a:latin typeface="黑体" panose="02010609060101010101" pitchFamily="49" charset="-122"/>
                <a:ea typeface="黑体" panose="02010609060101010101" pitchFamily="49" charset="-122"/>
              </a:rPr>
              <a:t>·</a:t>
            </a:r>
            <a:r>
              <a:rPr lang="zh-CN" altLang="en-US" b="1" dirty="0">
                <a:solidFill>
                  <a:srgbClr val="FF0000"/>
                </a:solidFill>
                <a:latin typeface="黑体" panose="02010609060101010101" pitchFamily="49" charset="-122"/>
                <a:ea typeface="黑体" panose="02010609060101010101" pitchFamily="49" charset="-122"/>
              </a:rPr>
              <a:t>查尔菲</a:t>
            </a:r>
            <a:br>
              <a:rPr lang="en-US" altLang="zh-CN" dirty="0">
                <a:latin typeface="Times New Roman" panose="02020603050405020304" pitchFamily="18" charset="0"/>
                <a:cs typeface="Times New Roman" panose="02020603050405020304" pitchFamily="18" charset="0"/>
              </a:rPr>
            </a:br>
            <a:br>
              <a:rPr lang="en-US" altLang="zh-CN" dirty="0">
                <a:latin typeface="Times New Roman" panose="02020603050405020304" pitchFamily="18" charset="0"/>
                <a:cs typeface="Times New Roman" panose="02020603050405020304" pitchFamily="18" charset="0"/>
              </a:rPr>
            </a:br>
            <a:r>
              <a:rPr lang="en-US" altLang="zh-CN" b="1" dirty="0">
                <a:latin typeface="Times New Roman" panose="02020603050405020304" pitchFamily="18" charset="0"/>
                <a:cs typeface="Times New Roman" panose="02020603050405020304" pitchFamily="18" charset="0"/>
              </a:rPr>
              <a:t>Roger Y. </a:t>
            </a:r>
            <a:r>
              <a:rPr lang="en-US" altLang="zh-CN" b="1" dirty="0" err="1">
                <a:latin typeface="Times New Roman" panose="02020603050405020304" pitchFamily="18" charset="0"/>
                <a:cs typeface="Times New Roman" panose="02020603050405020304" pitchFamily="18" charset="0"/>
              </a:rPr>
              <a:t>Tsien</a:t>
            </a:r>
            <a:r>
              <a:rPr lang="en-US" altLang="zh-CN" dirty="0">
                <a:latin typeface="Times New Roman" panose="02020603050405020304" pitchFamily="18" charset="0"/>
                <a:cs typeface="Times New Roman" panose="02020603050405020304" pitchFamily="18" charset="0"/>
              </a:rPr>
              <a:t> contributed to our general understanding of how GFP fluoresces. He also extended the </a:t>
            </a:r>
            <a:r>
              <a:rPr lang="en-US" altLang="zh-CN" dirty="0" err="1">
                <a:latin typeface="Times New Roman" panose="02020603050405020304" pitchFamily="18" charset="0"/>
                <a:cs typeface="Times New Roman" panose="02020603050405020304" pitchFamily="18" charset="0"/>
              </a:rPr>
              <a:t>colour</a:t>
            </a:r>
            <a:r>
              <a:rPr lang="en-US" altLang="zh-CN" dirty="0">
                <a:latin typeface="Times New Roman" panose="02020603050405020304" pitchFamily="18" charset="0"/>
                <a:cs typeface="Times New Roman" panose="02020603050405020304" pitchFamily="18" charset="0"/>
              </a:rPr>
              <a:t> palette beyond green allowing researchers to give various proteins and cells different </a:t>
            </a:r>
            <a:r>
              <a:rPr lang="en-US" altLang="zh-CN" dirty="0" err="1">
                <a:latin typeface="Times New Roman" panose="02020603050405020304" pitchFamily="18" charset="0"/>
                <a:cs typeface="Times New Roman" panose="02020603050405020304" pitchFamily="18" charset="0"/>
              </a:rPr>
              <a:t>colours</a:t>
            </a:r>
            <a:r>
              <a:rPr lang="en-US" altLang="zh-CN" dirty="0">
                <a:latin typeface="Times New Roman" panose="02020603050405020304" pitchFamily="18" charset="0"/>
                <a:cs typeface="Times New Roman" panose="02020603050405020304" pitchFamily="18" charset="0"/>
              </a:rPr>
              <a:t>. This enables scientists to follow several different biological processes at the same time.</a:t>
            </a:r>
            <a:r>
              <a:rPr lang="zh-CN" altLang="en-US" b="1" dirty="0">
                <a:solidFill>
                  <a:srgbClr val="FF0000"/>
                </a:solidFill>
                <a:latin typeface="黑体" panose="02010609060101010101" pitchFamily="49" charset="-122"/>
                <a:ea typeface="黑体" panose="02010609060101010101" pitchFamily="49" charset="-122"/>
              </a:rPr>
              <a:t>钱永健</a:t>
            </a:r>
            <a:br>
              <a:rPr lang="en-US" altLang="zh-CN" dirty="0">
                <a:latin typeface="Times New Roman" panose="02020603050405020304" pitchFamily="18" charset="0"/>
                <a:cs typeface="Times New Roman" panose="02020603050405020304" pitchFamily="18" charset="0"/>
              </a:rPr>
            </a:br>
            <a:endParaRPr lang="zh-CN" altLang="en-US" dirty="0">
              <a:latin typeface="Times New Roman" panose="02020603050405020304" pitchFamily="18" charset="0"/>
              <a:cs typeface="Times New Roman" panose="02020603050405020304" pitchFamily="18" charset="0"/>
            </a:endParaRPr>
          </a:p>
          <a:p>
            <a:r>
              <a:rPr lang="zh-CN" altLang="en-US" dirty="0"/>
              <a:t>道格拉斯普瑞舍（</a:t>
            </a:r>
            <a:r>
              <a:rPr lang="en-US" altLang="zh-CN" dirty="0"/>
              <a:t>Douglas C. </a:t>
            </a:r>
            <a:r>
              <a:rPr lang="en-US" altLang="zh-CN" dirty="0" err="1"/>
              <a:t>Prasher</a:t>
            </a:r>
            <a:r>
              <a:rPr lang="zh-CN" altLang="en-US" dirty="0"/>
              <a:t>）是一名美国的分子生物学家。因为他对荧光蛋白水母素 （</a:t>
            </a:r>
            <a:r>
              <a:rPr lang="en-US" altLang="zh-CN" dirty="0"/>
              <a:t>aequorin</a:t>
            </a:r>
            <a:r>
              <a:rPr lang="zh-CN" altLang="en-US" dirty="0"/>
              <a:t>）克隆和测序而广为科学界所知。他早年曾将他的科研经验与成果与钱永健和马丁</a:t>
            </a:r>
            <a:r>
              <a:rPr lang="en-US" altLang="zh-CN" dirty="0"/>
              <a:t>·</a:t>
            </a:r>
            <a:r>
              <a:rPr lang="zh-CN" altLang="en-US" dirty="0"/>
              <a:t>查尔菲 （</a:t>
            </a:r>
            <a:r>
              <a:rPr lang="en-US" altLang="zh-CN" dirty="0"/>
              <a:t>Martin </a:t>
            </a:r>
            <a:r>
              <a:rPr lang="en-US" altLang="zh-CN" dirty="0" err="1"/>
              <a:t>Chalfie</a:t>
            </a:r>
            <a:r>
              <a:rPr lang="zh-CN" altLang="en-US" dirty="0"/>
              <a:t>）分享过，但是他自己却因为无法获得足够的实验经费而不得不离开学术界。最终，他完全放弃了科学工作。</a:t>
            </a:r>
            <a:r>
              <a:rPr lang="en-US" altLang="zh-CN" dirty="0"/>
              <a:t>2008</a:t>
            </a:r>
            <a:r>
              <a:rPr lang="zh-CN" altLang="en-US" dirty="0"/>
              <a:t>年查尔菲与钱永健因为他们对于绿色荧光蛋白（</a:t>
            </a:r>
            <a:r>
              <a:rPr lang="en-US" altLang="zh-CN" dirty="0"/>
              <a:t>GFP</a:t>
            </a:r>
            <a:r>
              <a:rPr lang="zh-CN" altLang="en-US" dirty="0"/>
              <a:t>）的贡献而获得诺贝尔化学奖，而他们的研究极大程度是基于普瑞舍当年的研究成果上。由于这两名诺贝尔奖得主的努力，普瑞舍终于在钱永健的资助下于</a:t>
            </a:r>
            <a:r>
              <a:rPr lang="en-US" altLang="zh-CN" dirty="0"/>
              <a:t>2010</a:t>
            </a:r>
            <a:r>
              <a:rPr lang="zh-CN" altLang="en-US" dirty="0"/>
              <a:t>年</a:t>
            </a:r>
            <a:r>
              <a:rPr lang="en-US" altLang="zh-CN" dirty="0"/>
              <a:t>6</a:t>
            </a:r>
            <a:r>
              <a:rPr lang="zh-CN" altLang="en-US" dirty="0"/>
              <a:t>月回归学术界，目前在钱永健的实验室工作。</a:t>
            </a:r>
          </a:p>
          <a:p>
            <a:endParaRPr lang="en-US" altLang="zh-CN" dirty="0"/>
          </a:p>
          <a:p>
            <a:endParaRPr lang="zh-CN" altLang="en-US" dirty="0"/>
          </a:p>
        </p:txBody>
      </p:sp>
      <p:sp>
        <p:nvSpPr>
          <p:cNvPr id="39940" name="灯片编号占位符 3">
            <a:extLst>
              <a:ext uri="{FF2B5EF4-FFF2-40B4-BE49-F238E27FC236}">
                <a16:creationId xmlns:a16="http://schemas.microsoft.com/office/drawing/2014/main" id="{0FE50B83-FCE2-4500-B61A-850BAB7F5A0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5BD5D3E-CC0D-40AC-8C3F-ECC840447451}" type="slidenum">
              <a:rPr lang="zh-CN" altLang="en-US" smtClean="0"/>
              <a:pPr/>
              <a:t>22</a:t>
            </a:fld>
            <a:endParaRPr lang="zh-CN" altLang="en-US"/>
          </a:p>
        </p:txBody>
      </p:sp>
    </p:spTree>
    <p:extLst>
      <p:ext uri="{BB962C8B-B14F-4D97-AF65-F5344CB8AC3E}">
        <p14:creationId xmlns:p14="http://schemas.microsoft.com/office/powerpoint/2010/main" val="3231631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a:extLst>
              <a:ext uri="{FF2B5EF4-FFF2-40B4-BE49-F238E27FC236}">
                <a16:creationId xmlns:a16="http://schemas.microsoft.com/office/drawing/2014/main" id="{074B4C91-002C-4D05-99B6-F815DB6F31F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a:extLst>
              <a:ext uri="{FF2B5EF4-FFF2-40B4-BE49-F238E27FC236}">
                <a16:creationId xmlns:a16="http://schemas.microsoft.com/office/drawing/2014/main" id="{E2DA34B1-1A22-497E-A998-61D7336D533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3012" name="灯片编号占位符 3">
            <a:extLst>
              <a:ext uri="{FF2B5EF4-FFF2-40B4-BE49-F238E27FC236}">
                <a16:creationId xmlns:a16="http://schemas.microsoft.com/office/drawing/2014/main" id="{456B260C-ABE6-4C5F-A58F-D9BEBE35ED2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8020132-187D-4347-BDC7-6D8D4F8E2828}" type="slidenum">
              <a:rPr lang="zh-CN" altLang="en-US" smtClean="0"/>
              <a:pPr/>
              <a:t>23</a:t>
            </a:fld>
            <a:endParaRPr lang="zh-CN" altLang="en-US"/>
          </a:p>
        </p:txBody>
      </p:sp>
    </p:spTree>
    <p:extLst>
      <p:ext uri="{BB962C8B-B14F-4D97-AF65-F5344CB8AC3E}">
        <p14:creationId xmlns:p14="http://schemas.microsoft.com/office/powerpoint/2010/main" val="305216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https://www.nobelprize.org/prizes/physics/1986/summary/</a:t>
            </a:r>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33</a:t>
            </a:fld>
            <a:endParaRPr lang="zh-CN" altLang="en-US"/>
          </a:p>
        </p:txBody>
      </p:sp>
    </p:spTree>
    <p:extLst>
      <p:ext uri="{BB962C8B-B14F-4D97-AF65-F5344CB8AC3E}">
        <p14:creationId xmlns:p14="http://schemas.microsoft.com/office/powerpoint/2010/main" val="2663791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a:extLst>
              <a:ext uri="{FF2B5EF4-FFF2-40B4-BE49-F238E27FC236}">
                <a16:creationId xmlns:a16="http://schemas.microsoft.com/office/drawing/2014/main" id="{F6DA915A-4414-4BBE-A3AB-7238A9B909D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a:extLst>
              <a:ext uri="{FF2B5EF4-FFF2-40B4-BE49-F238E27FC236}">
                <a16:creationId xmlns:a16="http://schemas.microsoft.com/office/drawing/2014/main" id="{943101EC-A710-42AA-87B5-457666C37A8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当加速电压为</a:t>
            </a:r>
            <a:r>
              <a:rPr lang="en-US" altLang="zh-CN"/>
              <a:t>50</a:t>
            </a:r>
            <a:r>
              <a:rPr lang="zh-CN" altLang="en-US"/>
              <a:t>～</a:t>
            </a:r>
            <a:r>
              <a:rPr lang="en-US" altLang="zh-CN"/>
              <a:t>100</a:t>
            </a:r>
            <a:r>
              <a:rPr lang="zh-CN" altLang="en-US"/>
              <a:t>千伏时，电子束波长约为</a:t>
            </a:r>
            <a:r>
              <a:rPr lang="en-US" altLang="zh-CN"/>
              <a:t>0.0053</a:t>
            </a:r>
            <a:r>
              <a:rPr lang="zh-CN" altLang="en-US"/>
              <a:t>～</a:t>
            </a:r>
            <a:r>
              <a:rPr lang="en-US" altLang="zh-CN"/>
              <a:t>0.0037</a:t>
            </a:r>
            <a:r>
              <a:rPr lang="zh-CN" altLang="en-US"/>
              <a:t>纳米。由于电子束的波长远远小于可见光的波长，所以即使电子束的锥角仅为光学显微镜的</a:t>
            </a:r>
            <a:r>
              <a:rPr lang="en-US" altLang="zh-CN"/>
              <a:t>1%</a:t>
            </a:r>
            <a:r>
              <a:rPr lang="zh-CN" altLang="en-US"/>
              <a:t>，电子显微镜的分辨本领仍远远优于光学显微镜。光学显微镜的最大放大倍率约为</a:t>
            </a:r>
            <a:r>
              <a:rPr lang="en-US" altLang="zh-CN"/>
              <a:t>2000</a:t>
            </a:r>
            <a:r>
              <a:rPr lang="zh-CN" altLang="en-US"/>
              <a:t>倍，而现代电子显微镜最大放大倍率超过</a:t>
            </a:r>
            <a:r>
              <a:rPr lang="en-US" altLang="zh-CN"/>
              <a:t>300</a:t>
            </a:r>
            <a:r>
              <a:rPr lang="zh-CN" altLang="en-US"/>
              <a:t>万倍，</a:t>
            </a:r>
          </a:p>
        </p:txBody>
      </p:sp>
      <p:sp>
        <p:nvSpPr>
          <p:cNvPr id="60420" name="灯片编号占位符 3">
            <a:extLst>
              <a:ext uri="{FF2B5EF4-FFF2-40B4-BE49-F238E27FC236}">
                <a16:creationId xmlns:a16="http://schemas.microsoft.com/office/drawing/2014/main" id="{C54628B6-0564-490B-8ACB-CFBEC926988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1078A49-3E34-4C38-8887-7778E7C1DBA3}" type="slidenum">
              <a:rPr lang="zh-CN" altLang="en-US" smtClean="0"/>
              <a:pPr/>
              <a:t>36</a:t>
            </a:fld>
            <a:endParaRPr lang="zh-CN" altLang="en-US"/>
          </a:p>
        </p:txBody>
      </p:sp>
    </p:spTree>
    <p:extLst>
      <p:ext uri="{BB962C8B-B14F-4D97-AF65-F5344CB8AC3E}">
        <p14:creationId xmlns:p14="http://schemas.microsoft.com/office/powerpoint/2010/main" val="3466241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B2801E89-30CB-4747-A8F4-3B3D441BB66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17676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http://www.ajnr.org/content/28/3/406</a:t>
            </a:r>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44</a:t>
            </a:fld>
            <a:endParaRPr lang="zh-CN" altLang="en-US"/>
          </a:p>
        </p:txBody>
      </p:sp>
    </p:spTree>
    <p:extLst>
      <p:ext uri="{BB962C8B-B14F-4D97-AF65-F5344CB8AC3E}">
        <p14:creationId xmlns:p14="http://schemas.microsoft.com/office/powerpoint/2010/main" val="897753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https://www.researchgate.net/figure/Telomere-fluorescence-in-situ-hybridization-T-FISH-Metaphase-spreads-of-cell-lines-with_fig2_29746870</a:t>
            </a:r>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45</a:t>
            </a:fld>
            <a:endParaRPr lang="zh-CN" altLang="en-US"/>
          </a:p>
        </p:txBody>
      </p:sp>
    </p:spTree>
    <p:extLst>
      <p:ext uri="{BB962C8B-B14F-4D97-AF65-F5344CB8AC3E}">
        <p14:creationId xmlns:p14="http://schemas.microsoft.com/office/powerpoint/2010/main" val="81969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a:extLst>
              <a:ext uri="{FF2B5EF4-FFF2-40B4-BE49-F238E27FC236}">
                <a16:creationId xmlns:a16="http://schemas.microsoft.com/office/drawing/2014/main" id="{3E7F0B19-B6D9-4C8E-AF94-D3E81B557C1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备注占位符 2">
            <a:extLst>
              <a:ext uri="{FF2B5EF4-FFF2-40B4-BE49-F238E27FC236}">
                <a16:creationId xmlns:a16="http://schemas.microsoft.com/office/drawing/2014/main" id="{207E2AFB-D2C2-44D7-8A0E-0AF294BE6A6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流式细胞术（</a:t>
            </a:r>
            <a:r>
              <a:rPr lang="en-US" altLang="zh-CN" dirty="0"/>
              <a:t>flow cytometry</a:t>
            </a:r>
            <a:r>
              <a:rPr lang="zh-CN" altLang="en-US" dirty="0"/>
              <a:t>）可定量地测定某一细 胞中的</a:t>
            </a:r>
            <a:r>
              <a:rPr lang="en-US" altLang="zh-CN" dirty="0"/>
              <a:t>DNA</a:t>
            </a:r>
            <a:r>
              <a:rPr lang="zh-CN" altLang="en-US" dirty="0"/>
              <a:t>、</a:t>
            </a:r>
            <a:r>
              <a:rPr lang="en-US" altLang="zh-CN" dirty="0"/>
              <a:t>RNA </a:t>
            </a:r>
            <a:r>
              <a:rPr lang="zh-CN" altLang="en-US" dirty="0"/>
              <a:t>或某一特异的标记蛋白的含量，以 及细胞群体中上述成分含量不同的细胞的数量，它还可 将某一特异染色的细胞以数万计的细胞群体中分离出来，以及将</a:t>
            </a:r>
            <a:r>
              <a:rPr lang="en-US" altLang="zh-CN" dirty="0"/>
              <a:t>DNA</a:t>
            </a:r>
            <a:r>
              <a:rPr lang="zh-CN" altLang="en-US" dirty="0"/>
              <a:t>含量不同的中期染色体分离出来，甚至可用于细胞的分选</a:t>
            </a:r>
          </a:p>
        </p:txBody>
      </p:sp>
      <p:sp>
        <p:nvSpPr>
          <p:cNvPr id="132100" name="灯片编号占位符 3">
            <a:extLst>
              <a:ext uri="{FF2B5EF4-FFF2-40B4-BE49-F238E27FC236}">
                <a16:creationId xmlns:a16="http://schemas.microsoft.com/office/drawing/2014/main" id="{C7263B9F-754A-4DDC-8E32-DAA9F60CF77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1982D781-21F5-4E7A-B06E-4D1DBD1F9FA4}" type="slidenum">
              <a:rPr lang="zh-CN" altLang="en-US" smtClean="0">
                <a:latin typeface="Calibri" panose="020F0502020204030204" pitchFamily="34" charset="0"/>
                <a:ea typeface="宋体" panose="02010600030101010101" pitchFamily="2" charset="-122"/>
              </a:rPr>
              <a:pPr>
                <a:spcBef>
                  <a:spcPct val="0"/>
                </a:spcBef>
              </a:pPr>
              <a:t>46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759160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id="{6FE90610-B0D7-4B2D-86B2-C7B60157E43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a:extLst>
              <a:ext uri="{FF2B5EF4-FFF2-40B4-BE49-F238E27FC236}">
                <a16:creationId xmlns:a16="http://schemas.microsoft.com/office/drawing/2014/main" id="{1333FA8B-1828-4FA3-B4D4-1EDF539850A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图片来源：</a:t>
            </a:r>
            <a:r>
              <a:rPr lang="en-US" altLang="zh-CN"/>
              <a:t>http://commons.wikimedia.org/wiki/File:Microscope_(PSF).png</a:t>
            </a:r>
          </a:p>
          <a:p>
            <a:pPr eaLnBrk="1" hangingPunct="1">
              <a:spcBef>
                <a:spcPct val="0"/>
              </a:spcBef>
            </a:pPr>
            <a:r>
              <a:rPr lang="en-US" altLang="zh-CN"/>
              <a:t>1. eyepiece</a:t>
            </a:r>
          </a:p>
          <a:p>
            <a:pPr eaLnBrk="1" hangingPunct="1">
              <a:spcBef>
                <a:spcPct val="0"/>
              </a:spcBef>
            </a:pPr>
            <a:r>
              <a:rPr lang="en-US" altLang="zh-CN"/>
              <a:t>2. focus adjuster</a:t>
            </a:r>
          </a:p>
          <a:p>
            <a:pPr eaLnBrk="1" hangingPunct="1">
              <a:spcBef>
                <a:spcPct val="0"/>
              </a:spcBef>
            </a:pPr>
            <a:r>
              <a:rPr lang="en-US" altLang="zh-CN"/>
              <a:t>3. objective</a:t>
            </a:r>
          </a:p>
          <a:p>
            <a:pPr eaLnBrk="1" hangingPunct="1">
              <a:spcBef>
                <a:spcPct val="0"/>
              </a:spcBef>
            </a:pPr>
            <a:r>
              <a:rPr lang="en-US" altLang="zh-CN"/>
              <a:t>4. platform</a:t>
            </a:r>
          </a:p>
          <a:p>
            <a:pPr eaLnBrk="1" hangingPunct="1">
              <a:spcBef>
                <a:spcPct val="0"/>
              </a:spcBef>
            </a:pPr>
            <a:r>
              <a:rPr lang="en-US" altLang="zh-CN"/>
              <a:t>5. mirror</a:t>
            </a:r>
          </a:p>
          <a:p>
            <a:pPr eaLnBrk="1" hangingPunct="1">
              <a:spcBef>
                <a:spcPct val="0"/>
              </a:spcBef>
            </a:pPr>
            <a:endParaRPr lang="zh-CN" altLang="en-US"/>
          </a:p>
        </p:txBody>
      </p:sp>
      <p:sp>
        <p:nvSpPr>
          <p:cNvPr id="11268" name="灯片编号占位符 3">
            <a:extLst>
              <a:ext uri="{FF2B5EF4-FFF2-40B4-BE49-F238E27FC236}">
                <a16:creationId xmlns:a16="http://schemas.microsoft.com/office/drawing/2014/main" id="{C220BD41-A206-4A9A-B9F7-A2ADB143FBF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0F8359A-7BD9-408B-9071-C39850C5905D}" type="slidenum">
              <a:rPr lang="zh-CN" altLang="en-US" smtClean="0"/>
              <a:pPr>
                <a:spcBef>
                  <a:spcPct val="0"/>
                </a:spcBef>
              </a:pPr>
              <a:t>5</a:t>
            </a:fld>
            <a:endParaRPr lang="zh-CN" altLang="en-US"/>
          </a:p>
        </p:txBody>
      </p:sp>
    </p:spTree>
    <p:extLst>
      <p:ext uri="{BB962C8B-B14F-4D97-AF65-F5344CB8AC3E}">
        <p14:creationId xmlns:p14="http://schemas.microsoft.com/office/powerpoint/2010/main" val="3156862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B2801E89-30CB-4747-A8F4-3B3D441BB66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75654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https://www.abmgood.com/marketing/knowledge_base/cell_culture_introduction.php</a:t>
            </a:r>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49</a:t>
            </a:fld>
            <a:endParaRPr lang="zh-CN" altLang="en-US"/>
          </a:p>
        </p:txBody>
      </p:sp>
    </p:spTree>
    <p:extLst>
      <p:ext uri="{BB962C8B-B14F-4D97-AF65-F5344CB8AC3E}">
        <p14:creationId xmlns:p14="http://schemas.microsoft.com/office/powerpoint/2010/main" val="169312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a:extLst>
              <a:ext uri="{FF2B5EF4-FFF2-40B4-BE49-F238E27FC236}">
                <a16:creationId xmlns:a16="http://schemas.microsoft.com/office/drawing/2014/main" id="{251B3BA8-4B83-4BC3-B4A1-384EB217DD5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备注占位符 2">
            <a:extLst>
              <a:ext uri="{FF2B5EF4-FFF2-40B4-BE49-F238E27FC236}">
                <a16:creationId xmlns:a16="http://schemas.microsoft.com/office/drawing/2014/main" id="{9FBAAB2C-9149-4CFC-9B11-10481AAA256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图片来源：</a:t>
            </a:r>
            <a:r>
              <a:rPr lang="en-US" altLang="zh-CN"/>
              <a:t>http://www.eplantscience.com/index_files/images/Biotechnology/chapter08/074_large.jpg</a:t>
            </a:r>
            <a:endParaRPr lang="zh-CN" altLang="en-US"/>
          </a:p>
        </p:txBody>
      </p:sp>
      <p:sp>
        <p:nvSpPr>
          <p:cNvPr id="65540" name="灯片编号占位符 3">
            <a:extLst>
              <a:ext uri="{FF2B5EF4-FFF2-40B4-BE49-F238E27FC236}">
                <a16:creationId xmlns:a16="http://schemas.microsoft.com/office/drawing/2014/main" id="{FDF0CFE8-CEF8-42B3-85A7-EE520A9D98C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37660E3-53E7-4AD8-BECB-1666BC20933F}" type="slidenum">
              <a:rPr lang="zh-CN" altLang="en-US" smtClean="0"/>
              <a:pPr>
                <a:spcBef>
                  <a:spcPct val="0"/>
                </a:spcBef>
              </a:pPr>
              <a:t>51</a:t>
            </a:fld>
            <a:endParaRPr lang="zh-CN" altLang="en-US"/>
          </a:p>
        </p:txBody>
      </p:sp>
    </p:spTree>
    <p:extLst>
      <p:ext uri="{BB962C8B-B14F-4D97-AF65-F5344CB8AC3E}">
        <p14:creationId xmlns:p14="http://schemas.microsoft.com/office/powerpoint/2010/main" val="2270449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a:extLst>
              <a:ext uri="{FF2B5EF4-FFF2-40B4-BE49-F238E27FC236}">
                <a16:creationId xmlns:a16="http://schemas.microsoft.com/office/drawing/2014/main" id="{E3821E73-80B1-4134-8030-B681B453E4B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备注占位符 2">
            <a:extLst>
              <a:ext uri="{FF2B5EF4-FFF2-40B4-BE49-F238E27FC236}">
                <a16:creationId xmlns:a16="http://schemas.microsoft.com/office/drawing/2014/main" id="{E245ED3A-0C3E-442B-9564-0262A32D48A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图片来源：</a:t>
            </a:r>
            <a:r>
              <a:rPr lang="en-US" altLang="zh-CN"/>
              <a:t>http://swsck.fjsdfz.org/Photo/UploadPhotos/201002/2010021511412523.jpg</a:t>
            </a:r>
            <a:endParaRPr lang="zh-CN" altLang="en-US"/>
          </a:p>
        </p:txBody>
      </p:sp>
      <p:sp>
        <p:nvSpPr>
          <p:cNvPr id="67588" name="灯片编号占位符 3">
            <a:extLst>
              <a:ext uri="{FF2B5EF4-FFF2-40B4-BE49-F238E27FC236}">
                <a16:creationId xmlns:a16="http://schemas.microsoft.com/office/drawing/2014/main" id="{1BE4BEB9-83EF-4371-A961-39698A6EC5E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E39CFA7-0B29-4BA8-9FF6-D9702085439B}" type="slidenum">
              <a:rPr lang="zh-CN" altLang="en-US" smtClean="0"/>
              <a:pPr>
                <a:spcBef>
                  <a:spcPct val="0"/>
                </a:spcBef>
              </a:pPr>
              <a:t>52</a:t>
            </a:fld>
            <a:endParaRPr lang="zh-CN" altLang="en-US"/>
          </a:p>
        </p:txBody>
      </p:sp>
    </p:spTree>
    <p:extLst>
      <p:ext uri="{BB962C8B-B14F-4D97-AF65-F5344CB8AC3E}">
        <p14:creationId xmlns:p14="http://schemas.microsoft.com/office/powerpoint/2010/main" val="397158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53</a:t>
            </a:fld>
            <a:endParaRPr lang="zh-CN" altLang="en-US"/>
          </a:p>
        </p:txBody>
      </p:sp>
    </p:spTree>
    <p:extLst>
      <p:ext uri="{BB962C8B-B14F-4D97-AF65-F5344CB8AC3E}">
        <p14:creationId xmlns:p14="http://schemas.microsoft.com/office/powerpoint/2010/main" val="37768065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56</a:t>
            </a:fld>
            <a:endParaRPr lang="zh-CN" altLang="en-US"/>
          </a:p>
        </p:txBody>
      </p:sp>
    </p:spTree>
    <p:extLst>
      <p:ext uri="{BB962C8B-B14F-4D97-AF65-F5344CB8AC3E}">
        <p14:creationId xmlns:p14="http://schemas.microsoft.com/office/powerpoint/2010/main" val="3141128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a:extLst>
              <a:ext uri="{FF2B5EF4-FFF2-40B4-BE49-F238E27FC236}">
                <a16:creationId xmlns:a16="http://schemas.microsoft.com/office/drawing/2014/main" id="{C4FE689D-64CF-4CFE-A055-2DE08567697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备注占位符 2">
            <a:extLst>
              <a:ext uri="{FF2B5EF4-FFF2-40B4-BE49-F238E27FC236}">
                <a16:creationId xmlns:a16="http://schemas.microsoft.com/office/drawing/2014/main" id="{ACBFD7A6-42CB-43EE-9DBF-E8527E8817A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图片来源：</a:t>
            </a:r>
            <a:r>
              <a:rPr lang="en-US" altLang="zh-CN"/>
              <a:t>http://www.britannica.com/bps/media-view/60421/1/0/0</a:t>
            </a:r>
          </a:p>
          <a:p>
            <a:r>
              <a:rPr lang="en-US" altLang="zh-CN" b="1"/>
              <a:t>Dolly the sheep was successfully cloned in 1996 by fusing the nucleus from a mammary-gland cell of a Finn Dorset ewe into an enucleated egg cell taken from a Scottish Blackface ewe. Carried to term in the womb of another Scottish Blackface ewe, Dolly was a genetic copy of the Finn Dorset ewe.</a:t>
            </a:r>
            <a:endParaRPr lang="zh-CN" altLang="en-US"/>
          </a:p>
        </p:txBody>
      </p:sp>
      <p:sp>
        <p:nvSpPr>
          <p:cNvPr id="73732" name="灯片编号占位符 3">
            <a:extLst>
              <a:ext uri="{FF2B5EF4-FFF2-40B4-BE49-F238E27FC236}">
                <a16:creationId xmlns:a16="http://schemas.microsoft.com/office/drawing/2014/main" id="{B37744AE-D117-4F24-A683-19CF651C5C1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D531DA0-D511-49A8-BB88-23AA778433A4}" type="slidenum">
              <a:rPr lang="zh-CN" altLang="en-US" smtClean="0"/>
              <a:pPr>
                <a:spcBef>
                  <a:spcPct val="0"/>
                </a:spcBef>
              </a:pPr>
              <a:t>58</a:t>
            </a:fld>
            <a:endParaRPr lang="zh-CN" altLang="en-US"/>
          </a:p>
        </p:txBody>
      </p:sp>
    </p:spTree>
    <p:extLst>
      <p:ext uri="{BB962C8B-B14F-4D97-AF65-F5344CB8AC3E}">
        <p14:creationId xmlns:p14="http://schemas.microsoft.com/office/powerpoint/2010/main" val="28078693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B2801E89-30CB-4747-A8F4-3B3D441BB66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146322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a:extLst>
              <a:ext uri="{FF2B5EF4-FFF2-40B4-BE49-F238E27FC236}">
                <a16:creationId xmlns:a16="http://schemas.microsoft.com/office/drawing/2014/main" id="{10617087-3829-4AC7-A72B-D9A19E2AFC1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备注占位符 2">
            <a:extLst>
              <a:ext uri="{FF2B5EF4-FFF2-40B4-BE49-F238E27FC236}">
                <a16:creationId xmlns:a16="http://schemas.microsoft.com/office/drawing/2014/main" id="{FCC3B429-6669-4085-8079-BE54E2EB8B0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b="1">
                <a:latin typeface="Arial" panose="020B0604020202020204" pitchFamily="34" charset="0"/>
              </a:rPr>
              <a:t>FLIP</a:t>
            </a:r>
            <a:r>
              <a:rPr lang="zh-CN" altLang="en-US">
                <a:latin typeface="Arial" panose="020B0604020202020204" pitchFamily="34" charset="0"/>
              </a:rPr>
              <a:t> （光漂白中的荧光损失）是一个邻近重复漂白区的被定义区域内荧光的减少或消失。与</a:t>
            </a:r>
            <a:r>
              <a:rPr lang="en-US" altLang="zh-CN">
                <a:latin typeface="Arial" panose="020B0604020202020204" pitchFamily="34" charset="0"/>
              </a:rPr>
              <a:t>FRAP</a:t>
            </a:r>
            <a:r>
              <a:rPr lang="zh-CN" altLang="en-US">
                <a:latin typeface="Arial" panose="020B0604020202020204" pitchFamily="34" charset="0"/>
              </a:rPr>
              <a:t>一样，</a:t>
            </a:r>
            <a:r>
              <a:rPr lang="en-US" altLang="zh-CN">
                <a:latin typeface="Arial" panose="020B0604020202020204" pitchFamily="34" charset="0"/>
              </a:rPr>
              <a:t>FLIP</a:t>
            </a:r>
            <a:r>
              <a:rPr lang="zh-CN" altLang="en-US">
                <a:latin typeface="Arial" panose="020B0604020202020204" pitchFamily="34" charset="0"/>
              </a:rPr>
              <a:t>被用来测量膜或活细胞内分子运动的力度。</a:t>
            </a:r>
          </a:p>
        </p:txBody>
      </p:sp>
      <p:sp>
        <p:nvSpPr>
          <p:cNvPr id="146436" name="灯片编号占位符 3">
            <a:extLst>
              <a:ext uri="{FF2B5EF4-FFF2-40B4-BE49-F238E27FC236}">
                <a16:creationId xmlns:a16="http://schemas.microsoft.com/office/drawing/2014/main" id="{BBC5A034-8C16-4549-A6A5-607F4211923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B6628F20-8180-4731-A384-0E9155082534}" type="slidenum">
              <a:rPr lang="en-US" altLang="zh-CN" smtClean="0">
                <a:latin typeface="Arial" panose="020B0604020202020204" pitchFamily="34" charset="0"/>
                <a:ea typeface="宋体" panose="02010600030101010101" pitchFamily="2" charset="-122"/>
              </a:rPr>
              <a:pPr>
                <a:spcBef>
                  <a:spcPct val="0"/>
                </a:spcBef>
              </a:pPr>
              <a:t>61</a:t>
            </a:fld>
            <a:endParaRPr lang="en-US"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079316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a:extLst>
              <a:ext uri="{FF2B5EF4-FFF2-40B4-BE49-F238E27FC236}">
                <a16:creationId xmlns:a16="http://schemas.microsoft.com/office/drawing/2014/main" id="{FC932886-1C8C-42AC-98E9-95BE9A5A5F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备注占位符 2">
            <a:extLst>
              <a:ext uri="{FF2B5EF4-FFF2-40B4-BE49-F238E27FC236}">
                <a16:creationId xmlns:a16="http://schemas.microsoft.com/office/drawing/2014/main" id="{4A397C09-E87D-453C-859C-E8DB9656002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选择蓝色荧光蛋白（</a:t>
            </a:r>
            <a:r>
              <a:rPr lang="en-US" altLang="zh-CN"/>
              <a:t>CFP</a:t>
            </a:r>
            <a:r>
              <a:rPr lang="zh-CN" altLang="en-US"/>
              <a:t>） 和黄色荧光蛋白（</a:t>
            </a:r>
            <a:r>
              <a:rPr lang="en-US" altLang="zh-CN"/>
              <a:t>YFP</a:t>
            </a:r>
            <a:r>
              <a:rPr lang="zh-CN" altLang="en-US"/>
              <a:t>）的基因分别与目的蛋白（或 称供体蛋白和受体蛋白）的基因融合表达。如果这 两个融合蛋白之间的距离大于</a:t>
            </a:r>
            <a:r>
              <a:rPr lang="en-US" altLang="zh-CN"/>
              <a:t>10 nm </a:t>
            </a:r>
            <a:r>
              <a:rPr lang="zh-CN" altLang="en-US"/>
              <a:t>时，在一定波 长的激发光照射下，只有供体蛋白中的</a:t>
            </a:r>
            <a:r>
              <a:rPr lang="en-US" altLang="zh-CN"/>
              <a:t>CFP </a:t>
            </a:r>
            <a:r>
              <a:rPr lang="zh-CN" altLang="en-US"/>
              <a:t>被激发， 放出蓝色荧光。如果这两个融合蛋白之间的距离在 </a:t>
            </a:r>
            <a:r>
              <a:rPr lang="en-US" altLang="zh-CN"/>
              <a:t>5</a:t>
            </a:r>
            <a:r>
              <a:rPr lang="zh-CN" altLang="en-US"/>
              <a:t>～</a:t>
            </a:r>
            <a:r>
              <a:rPr lang="en-US" altLang="zh-CN"/>
              <a:t>10 nm </a:t>
            </a:r>
            <a:r>
              <a:rPr lang="zh-CN" altLang="en-US"/>
              <a:t>的范围内时，供体蛋白中</a:t>
            </a:r>
            <a:r>
              <a:rPr lang="en-US" altLang="zh-CN"/>
              <a:t>CFP </a:t>
            </a:r>
            <a:r>
              <a:rPr lang="zh-CN" altLang="en-US"/>
              <a:t>发出的荧光可 以被受体蛋白中的</a:t>
            </a:r>
            <a:r>
              <a:rPr lang="en-US" altLang="zh-CN"/>
              <a:t>YFP </a:t>
            </a:r>
            <a:r>
              <a:rPr lang="zh-CN" altLang="en-US"/>
              <a:t>所吸收，并激发</a:t>
            </a:r>
            <a:r>
              <a:rPr lang="en-US" altLang="zh-CN"/>
              <a:t>YFP </a:t>
            </a:r>
            <a:r>
              <a:rPr lang="zh-CN" altLang="en-US"/>
              <a:t>发出黄 色荧光。此时可以通过测量</a:t>
            </a:r>
            <a:r>
              <a:rPr lang="en-US" altLang="zh-CN"/>
              <a:t>CFP </a:t>
            </a:r>
            <a:r>
              <a:rPr lang="zh-CN" altLang="en-US"/>
              <a:t>的荧光强度的损失量 来判断这两个蛋白是否存在相互作用。两个蛋白距离 越近，</a:t>
            </a:r>
            <a:r>
              <a:rPr lang="en-US" altLang="zh-CN"/>
              <a:t>CFP </a:t>
            </a:r>
            <a:r>
              <a:rPr lang="zh-CN" altLang="en-US"/>
              <a:t>所发出的荧光被</a:t>
            </a:r>
            <a:r>
              <a:rPr lang="en-US" altLang="zh-CN"/>
              <a:t>YFP </a:t>
            </a:r>
            <a:r>
              <a:rPr lang="zh-CN" altLang="en-US"/>
              <a:t>接收的量就越多，检 测器所接收到的蓝色荧光就越弱，而黄色荧光就越强。 反之就不会出现</a:t>
            </a:r>
            <a:r>
              <a:rPr lang="en-US" altLang="zh-CN"/>
              <a:t>FRET </a:t>
            </a:r>
            <a:r>
              <a:rPr lang="zh-CN" altLang="en-US"/>
              <a:t>现象。荧光共振能量转移的效 率在很大程度上，反映了细胞内两种蛋白相互作用的 可能性与作用的强弱。</a:t>
            </a:r>
          </a:p>
        </p:txBody>
      </p:sp>
      <p:sp>
        <p:nvSpPr>
          <p:cNvPr id="156676" name="灯片编号占位符 3">
            <a:extLst>
              <a:ext uri="{FF2B5EF4-FFF2-40B4-BE49-F238E27FC236}">
                <a16:creationId xmlns:a16="http://schemas.microsoft.com/office/drawing/2014/main" id="{BE5D41E6-EC2E-4D8C-842F-1D01D28A3A7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729E1C7B-AC62-4DF8-8950-BCC910856FDA}" type="slidenum">
              <a:rPr lang="zh-CN" altLang="en-US" smtClean="0">
                <a:latin typeface="Calibri" panose="020F0502020204030204" pitchFamily="34" charset="0"/>
                <a:ea typeface="宋体" panose="02010600030101010101" pitchFamily="2" charset="-122"/>
              </a:rPr>
              <a:pPr>
                <a:spcBef>
                  <a:spcPct val="0"/>
                </a:spcBef>
              </a:pPr>
              <a:t>63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579863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a:extLst>
              <a:ext uri="{FF2B5EF4-FFF2-40B4-BE49-F238E27FC236}">
                <a16:creationId xmlns:a16="http://schemas.microsoft.com/office/drawing/2014/main" id="{FD5A37B1-9EEE-4DDE-96D1-30D206C79E0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a:extLst>
              <a:ext uri="{FF2B5EF4-FFF2-40B4-BE49-F238E27FC236}">
                <a16:creationId xmlns:a16="http://schemas.microsoft.com/office/drawing/2014/main" id="{915A86BB-767D-48C9-8B86-F662AE225C6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图片来源：</a:t>
            </a:r>
            <a:r>
              <a:rPr lang="en-US" altLang="zh-CN"/>
              <a:t>http://www.vaccinetimes.com/repeat-after-me-scientists-do-science-politicians/microscope/</a:t>
            </a:r>
            <a:endParaRPr lang="zh-CN" altLang="en-US"/>
          </a:p>
        </p:txBody>
      </p:sp>
      <p:sp>
        <p:nvSpPr>
          <p:cNvPr id="13316" name="灯片编号占位符 3">
            <a:extLst>
              <a:ext uri="{FF2B5EF4-FFF2-40B4-BE49-F238E27FC236}">
                <a16:creationId xmlns:a16="http://schemas.microsoft.com/office/drawing/2014/main" id="{1DAA1B32-53A9-4523-AE2F-E906B850424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2BC7932-106D-4B5D-98C3-75C144E69AC2}" type="slidenum">
              <a:rPr lang="zh-CN" altLang="en-US" smtClean="0"/>
              <a:pPr>
                <a:spcBef>
                  <a:spcPct val="0"/>
                </a:spcBef>
              </a:pPr>
              <a:t>6</a:t>
            </a:fld>
            <a:endParaRPr lang="zh-CN" altLang="en-US"/>
          </a:p>
        </p:txBody>
      </p:sp>
    </p:spTree>
    <p:extLst>
      <p:ext uri="{BB962C8B-B14F-4D97-AF65-F5344CB8AC3E}">
        <p14:creationId xmlns:p14="http://schemas.microsoft.com/office/powerpoint/2010/main" val="17683675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a:extLst>
              <a:ext uri="{FF2B5EF4-FFF2-40B4-BE49-F238E27FC236}">
                <a16:creationId xmlns:a16="http://schemas.microsoft.com/office/drawing/2014/main" id="{97DB8B60-CF0C-472E-B888-79423D1673E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备注占位符 2">
            <a:extLst>
              <a:ext uri="{FF2B5EF4-FFF2-40B4-BE49-F238E27FC236}">
                <a16:creationId xmlns:a16="http://schemas.microsoft.com/office/drawing/2014/main" id="{E5D5A693-9CA2-4A8C-8B45-F9F7C76F9AC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图片来源：</a:t>
            </a:r>
            <a:r>
              <a:rPr lang="en-US" altLang="zh-CN"/>
              <a:t>http://www.bio.miami.edu/~cmallery/255/255hist/gk18x19.AR10.gif</a:t>
            </a:r>
          </a:p>
          <a:p>
            <a:endParaRPr lang="en-US" altLang="zh-CN"/>
          </a:p>
          <a:p>
            <a:r>
              <a:rPr lang="zh-CN" altLang="en-US"/>
              <a:t>将放射性同位素或放射性同位素的标记物注入动物体内或加入培养基中，间隔一定时间取材，制成标本（如切片），在暗室中于标本的上面涂以液体原子核乳胶，置暗处曝光，数日后再经显影和定影处理，或经染色后光镜观察，在放射性同位素或其标记物存在的部位，溴化银被还原成黑色的微细银颗粒，也可在电镜下观察则称之为电镜放射自显影术</a:t>
            </a:r>
            <a:r>
              <a:rPr lang="en-US" altLang="zh-CN"/>
              <a:t>(electron microscope autoradiography)</a:t>
            </a:r>
            <a:r>
              <a:rPr lang="zh-CN" altLang="en-US"/>
              <a:t>由此，可获知被检物质在机体、组织与细胞内的分布、数量及代谢径路。</a:t>
            </a:r>
          </a:p>
        </p:txBody>
      </p:sp>
      <p:sp>
        <p:nvSpPr>
          <p:cNvPr id="158724" name="灯片编号占位符 3">
            <a:extLst>
              <a:ext uri="{FF2B5EF4-FFF2-40B4-BE49-F238E27FC236}">
                <a16:creationId xmlns:a16="http://schemas.microsoft.com/office/drawing/2014/main" id="{DBAB1D0E-30A1-454A-8501-35970A1CA9E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6153D6CC-AEB5-4842-BAC1-DE85F7E1080A}" type="slidenum">
              <a:rPr lang="zh-CN" altLang="en-US" smtClean="0">
                <a:latin typeface="Calibri" panose="020F0502020204030204" pitchFamily="34" charset="0"/>
                <a:ea typeface="宋体" panose="02010600030101010101" pitchFamily="2" charset="-122"/>
              </a:rPr>
              <a:pPr>
                <a:spcBef>
                  <a:spcPct val="0"/>
                </a:spcBef>
              </a:pPr>
              <a:t>64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8829726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B2801E89-30CB-4747-A8F4-3B3D441BB66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816086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0D43F37-2748-4905-A8B9-FDF00943D166}" type="slidenum">
              <a:rPr lang="zh-CN" altLang="en-US" smtClean="0"/>
              <a:t>67</a:t>
            </a:fld>
            <a:endParaRPr lang="zh-CN" altLang="en-US"/>
          </a:p>
        </p:txBody>
      </p:sp>
    </p:spTree>
    <p:extLst>
      <p:ext uri="{BB962C8B-B14F-4D97-AF65-F5344CB8AC3E}">
        <p14:creationId xmlns:p14="http://schemas.microsoft.com/office/powerpoint/2010/main" val="16935936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https://www.frontiersin.org/files/Articles/155252/fpls-06-01012-HTML/image_m/fpls-06-01012-g001.jpg</a:t>
            </a:r>
            <a:endParaRPr lang="zh-CN" altLang="en-US" dirty="0"/>
          </a:p>
        </p:txBody>
      </p:sp>
      <p:sp>
        <p:nvSpPr>
          <p:cNvPr id="4" name="灯片编号占位符 3"/>
          <p:cNvSpPr>
            <a:spLocks noGrp="1"/>
          </p:cNvSpPr>
          <p:nvPr>
            <p:ph type="sldNum" sz="quarter" idx="10"/>
          </p:nvPr>
        </p:nvSpPr>
        <p:spPr/>
        <p:txBody>
          <a:bodyPr/>
          <a:lstStyle/>
          <a:p>
            <a:fld id="{90D43F37-2748-4905-A8B9-FDF00943D166}" type="slidenum">
              <a:rPr lang="zh-CN" altLang="en-US" smtClean="0"/>
              <a:t>69</a:t>
            </a:fld>
            <a:endParaRPr lang="zh-CN" altLang="en-US"/>
          </a:p>
        </p:txBody>
      </p:sp>
    </p:spTree>
    <p:extLst>
      <p:ext uri="{BB962C8B-B14F-4D97-AF65-F5344CB8AC3E}">
        <p14:creationId xmlns:p14="http://schemas.microsoft.com/office/powerpoint/2010/main" val="1297665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a:extLst>
              <a:ext uri="{FF2B5EF4-FFF2-40B4-BE49-F238E27FC236}">
                <a16:creationId xmlns:a16="http://schemas.microsoft.com/office/drawing/2014/main" id="{B2D57C88-E1D8-47ED-BE28-2D66EA75FD6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备注占位符 2">
            <a:extLst>
              <a:ext uri="{FF2B5EF4-FFF2-40B4-BE49-F238E27FC236}">
                <a16:creationId xmlns:a16="http://schemas.microsoft.com/office/drawing/2014/main" id="{1E17C165-C713-46F1-A845-5288F02A019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可见光最短波长位</a:t>
            </a:r>
            <a:r>
              <a:rPr lang="en-US" altLang="zh-CN"/>
              <a:t>0.4um</a:t>
            </a:r>
            <a:r>
              <a:rPr lang="zh-CN" altLang="en-US"/>
              <a:t>，实用范围内物镜的最大镜口率位</a:t>
            </a:r>
            <a:r>
              <a:rPr lang="en-US" altLang="zh-CN"/>
              <a:t>1.4</a:t>
            </a:r>
            <a:r>
              <a:rPr lang="zh-CN" altLang="en-US"/>
              <a:t>左右</a:t>
            </a:r>
          </a:p>
        </p:txBody>
      </p:sp>
      <p:sp>
        <p:nvSpPr>
          <p:cNvPr id="16388" name="灯片编号占位符 3">
            <a:extLst>
              <a:ext uri="{FF2B5EF4-FFF2-40B4-BE49-F238E27FC236}">
                <a16:creationId xmlns:a16="http://schemas.microsoft.com/office/drawing/2014/main" id="{D77C1AA8-43AA-469B-9FB0-45FE2D6495B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E4A7DAC-27D4-4640-BE08-E56343D1F9A9}" type="slidenum">
              <a:rPr lang="zh-CN" altLang="en-US" smtClean="0"/>
              <a:pPr/>
              <a:t>8</a:t>
            </a:fld>
            <a:endParaRPr lang="zh-CN" altLang="en-US"/>
          </a:p>
        </p:txBody>
      </p:sp>
    </p:spTree>
    <p:extLst>
      <p:ext uri="{BB962C8B-B14F-4D97-AF65-F5344CB8AC3E}">
        <p14:creationId xmlns:p14="http://schemas.microsoft.com/office/powerpoint/2010/main" val="808490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a:extLst>
              <a:ext uri="{FF2B5EF4-FFF2-40B4-BE49-F238E27FC236}">
                <a16:creationId xmlns:a16="http://schemas.microsoft.com/office/drawing/2014/main" id="{832E70A4-3B9B-4341-9E5D-EAFF9E69700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a:extLst>
              <a:ext uri="{FF2B5EF4-FFF2-40B4-BE49-F238E27FC236}">
                <a16:creationId xmlns:a16="http://schemas.microsoft.com/office/drawing/2014/main" id="{BB032DEB-7A85-4E2B-9C2F-2EE06A0539F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显微镜的放大率取决于物镜的分辨率或数值孔径</a:t>
            </a:r>
            <a:endParaRPr lang="en-US" altLang="zh-CN"/>
          </a:p>
          <a:p>
            <a:endParaRPr lang="en-US" altLang="zh-CN"/>
          </a:p>
          <a:p>
            <a:r>
              <a:rPr lang="zh-CN" altLang="en-US"/>
              <a:t>数值孔径又叫做镜口率，英文全称</a:t>
            </a:r>
            <a:r>
              <a:rPr lang="en-US" altLang="zh-CN"/>
              <a:t>Numerical Aperture</a:t>
            </a:r>
            <a:r>
              <a:rPr lang="zh-CN" altLang="en-US"/>
              <a:t>，简写为 </a:t>
            </a:r>
            <a:r>
              <a:rPr lang="en-US" altLang="zh-CN"/>
              <a:t>NA</a:t>
            </a:r>
            <a:r>
              <a:rPr lang="zh-CN" altLang="en-US"/>
              <a:t>。</a:t>
            </a:r>
          </a:p>
          <a:p>
            <a:r>
              <a:rPr lang="zh-CN" altLang="en-US"/>
              <a:t>其大小由下式决定：</a:t>
            </a:r>
            <a:r>
              <a:rPr lang="en-US" altLang="zh-CN"/>
              <a:t>NA = n * sin α</a:t>
            </a:r>
            <a:r>
              <a:rPr lang="zh-CN" altLang="en-US"/>
              <a:t>，其中 </a:t>
            </a:r>
            <a:r>
              <a:rPr lang="en-US" altLang="zh-CN"/>
              <a:t>n </a:t>
            </a:r>
            <a:r>
              <a:rPr lang="zh-CN" altLang="en-US"/>
              <a:t>是被观察物体与物镜之间介质的折射率；</a:t>
            </a:r>
            <a:r>
              <a:rPr lang="en-US" altLang="zh-CN"/>
              <a:t>α </a:t>
            </a:r>
            <a:r>
              <a:rPr lang="zh-CN" altLang="en-US"/>
              <a:t>是物镜孔径角（</a:t>
            </a:r>
            <a:r>
              <a:rPr lang="en-US" altLang="zh-CN"/>
              <a:t>2α</a:t>
            </a:r>
            <a:r>
              <a:rPr lang="zh-CN" altLang="en-US"/>
              <a:t>）的一半。物镜孔径角是指：物镜光轴上的物体点与物镜前透镜的有效直径所形成的角度。</a:t>
            </a:r>
            <a:endParaRPr lang="en-US" altLang="zh-CN"/>
          </a:p>
          <a:p>
            <a:endParaRPr lang="en-US" altLang="zh-CN"/>
          </a:p>
          <a:p>
            <a:r>
              <a:rPr lang="zh-CN" altLang="en-US"/>
              <a:t>超过有效放大倍数为无效放大。其结果是，所观察到物体虽然图像很大，但细节分辨不清，形成大而模糊的图像。</a:t>
            </a:r>
          </a:p>
          <a:p>
            <a:endParaRPr lang="zh-CN" altLang="en-US"/>
          </a:p>
        </p:txBody>
      </p:sp>
      <p:sp>
        <p:nvSpPr>
          <p:cNvPr id="18436" name="灯片编号占位符 3">
            <a:extLst>
              <a:ext uri="{FF2B5EF4-FFF2-40B4-BE49-F238E27FC236}">
                <a16:creationId xmlns:a16="http://schemas.microsoft.com/office/drawing/2014/main" id="{24EB1A88-91C7-41AD-9BAA-B485565C43B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A211395-35D6-4B3B-AF13-78E18F8B37B6}" type="slidenum">
              <a:rPr lang="zh-CN" altLang="en-US" smtClean="0"/>
              <a:pPr/>
              <a:t>9</a:t>
            </a:fld>
            <a:endParaRPr lang="zh-CN" altLang="en-US"/>
          </a:p>
        </p:txBody>
      </p:sp>
    </p:spTree>
    <p:extLst>
      <p:ext uri="{BB962C8B-B14F-4D97-AF65-F5344CB8AC3E}">
        <p14:creationId xmlns:p14="http://schemas.microsoft.com/office/powerpoint/2010/main" val="1684664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6B15DEE6-4ACF-4E39-A2BF-A2B2A8E0D6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477F069-6E36-433D-A0D8-BF0FAB948B41}" type="slidenum">
              <a:rPr lang="en-US" altLang="zh-CN" smtClean="0">
                <a:latin typeface="Arial" panose="020B0604020202020204" pitchFamily="34" charset="0"/>
              </a:rPr>
              <a:pPr>
                <a:spcBef>
                  <a:spcPct val="0"/>
                </a:spcBef>
              </a:pPr>
              <a:t>10</a:t>
            </a:fld>
            <a:endParaRPr lang="en-US" altLang="zh-CN">
              <a:latin typeface="Arial" panose="020B0604020202020204" pitchFamily="34" charset="0"/>
            </a:endParaRPr>
          </a:p>
        </p:txBody>
      </p:sp>
      <p:sp>
        <p:nvSpPr>
          <p:cNvPr id="20483" name="Rectangle 2">
            <a:extLst>
              <a:ext uri="{FF2B5EF4-FFF2-40B4-BE49-F238E27FC236}">
                <a16:creationId xmlns:a16="http://schemas.microsoft.com/office/drawing/2014/main" id="{08B7913D-2C71-4097-81F2-1BFB976016B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4" name="Rectangle 3">
            <a:extLst>
              <a:ext uri="{FF2B5EF4-FFF2-40B4-BE49-F238E27FC236}">
                <a16:creationId xmlns:a16="http://schemas.microsoft.com/office/drawing/2014/main" id="{67C70519-AFF3-49FB-B557-DF9BB010FB10}"/>
              </a:ext>
            </a:extLst>
          </p:cNvPr>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zh-CN" dirty="0">
                <a:latin typeface="Arial" panose="020B0604020202020204" pitchFamily="34" charset="0"/>
              </a:rPr>
              <a:t>http://microscopegenius.com/microscope-basics/compound-microscopes/inverted-microscopes/</a:t>
            </a:r>
            <a:endParaRPr lang="zh-CN" altLang="zh-CN" dirty="0">
              <a:latin typeface="Arial" panose="020B0604020202020204" pitchFamily="34" charset="0"/>
            </a:endParaRPr>
          </a:p>
        </p:txBody>
      </p:sp>
    </p:spTree>
    <p:extLst>
      <p:ext uri="{BB962C8B-B14F-4D97-AF65-F5344CB8AC3E}">
        <p14:creationId xmlns:p14="http://schemas.microsoft.com/office/powerpoint/2010/main" val="2480087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7E4FF1CD-BDB9-4B5B-95C5-0A2E8A56441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a:extLst>
              <a:ext uri="{FF2B5EF4-FFF2-40B4-BE49-F238E27FC236}">
                <a16:creationId xmlns:a16="http://schemas.microsoft.com/office/drawing/2014/main" id="{BFBE23EB-A02A-4522-9A79-E32003590E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组织和细胞离开机体后，在一定时间内仍然延续着生命活动，会引起病理变化直至归于死亡。为了使标本能反映它生前的正常状态，必须尽早地用某些化学药品迅速地杀死组织和细胞，阻抑上述变化，并将结构成分转化为不溶性物质，防止某些结构的溶化和消失。这种处理就是固定。除了上述作用外，固定剂会使组织适当硬化以便于随后的处理，还会改变细胞内部的折射系数并使某些部分易于染色。</a:t>
            </a:r>
            <a:br>
              <a:rPr lang="zh-CN" altLang="en-US"/>
            </a:br>
            <a:r>
              <a:rPr lang="zh-CN" altLang="en-US"/>
              <a:t>固定剂的作用对象主要是蛋白质，至于其他成分如脂肪和糖，在一般制作时不加考虑，如要观察这些物质，可用特殊的方法将其固定下来。</a:t>
            </a:r>
            <a:br>
              <a:rPr lang="zh-CN" altLang="en-US"/>
            </a:br>
            <a:endParaRPr lang="en-US" altLang="zh-CN"/>
          </a:p>
          <a:p>
            <a:r>
              <a:rPr lang="zh-CN" altLang="en-US"/>
              <a:t>固定液的重要特性是能迅速穿透细胞，将其固定并维持染色体结构的完整性，还要能够增强染色体的嗜碱性， 达到优良染色效果。 单纯的固定液一般难以达到这些要求， 因此在实验中使用两种混和的固定液。 由于 </a:t>
            </a:r>
            <a:r>
              <a:rPr lang="en-US" altLang="zh-CN"/>
              <a:t>Carnoy </a:t>
            </a:r>
            <a:r>
              <a:rPr lang="zh-CN" altLang="en-US"/>
              <a:t>首先使用的甲醇和 冰乙酸混合液而称的卡诺氏固定液是效果良好的固定液。</a:t>
            </a:r>
            <a:r>
              <a:rPr lang="en-US" altLang="zh-CN"/>
              <a:t>Carnoy </a:t>
            </a:r>
            <a:r>
              <a:rPr lang="zh-CN" altLang="en-US"/>
              <a:t>固定液（甲醇</a:t>
            </a:r>
            <a:r>
              <a:rPr lang="en-US" altLang="zh-CN"/>
              <a:t>:</a:t>
            </a:r>
            <a:r>
              <a:rPr lang="zh-CN" altLang="en-US"/>
              <a:t>冰乙酸</a:t>
            </a:r>
            <a:r>
              <a:rPr lang="en-US" altLang="zh-CN"/>
              <a:t>=3:l</a:t>
            </a:r>
            <a:r>
              <a:rPr lang="zh-CN" altLang="en-US"/>
              <a:t>）</a:t>
            </a:r>
          </a:p>
        </p:txBody>
      </p:sp>
      <p:sp>
        <p:nvSpPr>
          <p:cNvPr id="22532" name="灯片编号占位符 3">
            <a:extLst>
              <a:ext uri="{FF2B5EF4-FFF2-40B4-BE49-F238E27FC236}">
                <a16:creationId xmlns:a16="http://schemas.microsoft.com/office/drawing/2014/main" id="{27F71176-0CA8-4031-A608-6FCBAA8726A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58B1423-E0FB-4303-B9E7-204E2AD7EE74}" type="slidenum">
              <a:rPr lang="zh-CN" altLang="en-US" smtClean="0"/>
              <a:pPr/>
              <a:t>11</a:t>
            </a:fld>
            <a:endParaRPr lang="zh-CN" altLang="en-US"/>
          </a:p>
        </p:txBody>
      </p:sp>
    </p:spTree>
    <p:extLst>
      <p:ext uri="{BB962C8B-B14F-4D97-AF65-F5344CB8AC3E}">
        <p14:creationId xmlns:p14="http://schemas.microsoft.com/office/powerpoint/2010/main" val="4108795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66E475F5-F2D7-4987-8BA7-57251D2A601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备注占位符 2">
            <a:extLst>
              <a:ext uri="{FF2B5EF4-FFF2-40B4-BE49-F238E27FC236}">
                <a16:creationId xmlns:a16="http://schemas.microsoft.com/office/drawing/2014/main" id="{1969598B-96D8-428E-8BAA-4C516BEB1D5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光波的基本属性包括波长、频率、振幅和相位；波长和频率变化变现为颜色不同，振幅变化表现为亮暗区别，相位变化人眼不能察觉。</a:t>
            </a:r>
          </a:p>
          <a:p>
            <a:endParaRPr lang="zh-CN" altLang="en-US" dirty="0"/>
          </a:p>
        </p:txBody>
      </p:sp>
      <p:sp>
        <p:nvSpPr>
          <p:cNvPr id="24580" name="灯片编号占位符 3">
            <a:extLst>
              <a:ext uri="{FF2B5EF4-FFF2-40B4-BE49-F238E27FC236}">
                <a16:creationId xmlns:a16="http://schemas.microsoft.com/office/drawing/2014/main" id="{922DAC22-22FD-4B99-BEDC-80EB4C0646E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DF55E39-4D9B-4CF2-A8E1-171C2F15ABCD}" type="slidenum">
              <a:rPr lang="zh-CN" altLang="en-US" smtClean="0"/>
              <a:pPr>
                <a:spcBef>
                  <a:spcPct val="0"/>
                </a:spcBef>
              </a:pPr>
              <a:t>12</a:t>
            </a:fld>
            <a:endParaRPr lang="zh-CN" altLang="en-US"/>
          </a:p>
        </p:txBody>
      </p:sp>
    </p:spTree>
    <p:extLst>
      <p:ext uri="{BB962C8B-B14F-4D97-AF65-F5344CB8AC3E}">
        <p14:creationId xmlns:p14="http://schemas.microsoft.com/office/powerpoint/2010/main" val="4192327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CB5E3813-CF27-4AD0-8592-EADC97CD823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F8D795E-3DAC-495D-AA87-2F0007A82C32}" type="slidenum">
              <a:rPr lang="en-US" altLang="zh-CN" smtClean="0">
                <a:latin typeface="Times New Roman" panose="02020603050405020304" pitchFamily="18" charset="0"/>
              </a:rPr>
              <a:pPr>
                <a:spcBef>
                  <a:spcPct val="0"/>
                </a:spcBef>
              </a:pPr>
              <a:t>15</a:t>
            </a:fld>
            <a:endParaRPr lang="en-US" altLang="zh-CN">
              <a:latin typeface="Times New Roman" panose="02020603050405020304" pitchFamily="18" charset="0"/>
            </a:endParaRPr>
          </a:p>
        </p:txBody>
      </p:sp>
      <p:sp>
        <p:nvSpPr>
          <p:cNvPr id="30723" name="Rectangle 2">
            <a:extLst>
              <a:ext uri="{FF2B5EF4-FFF2-40B4-BE49-F238E27FC236}">
                <a16:creationId xmlns:a16="http://schemas.microsoft.com/office/drawing/2014/main" id="{49BA7F3A-9066-4A0E-8588-BB4C27FC201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4" name="Rectangle 3">
            <a:extLst>
              <a:ext uri="{FF2B5EF4-FFF2-40B4-BE49-F238E27FC236}">
                <a16:creationId xmlns:a16="http://schemas.microsoft.com/office/drawing/2014/main" id="{94336CEE-FBFA-43CF-B82B-58FB9B5B15B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zh-CN"/>
          </a:p>
        </p:txBody>
      </p:sp>
    </p:spTree>
    <p:extLst>
      <p:ext uri="{BB962C8B-B14F-4D97-AF65-F5344CB8AC3E}">
        <p14:creationId xmlns:p14="http://schemas.microsoft.com/office/powerpoint/2010/main" val="2037083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B31826-1DBB-41AD-AE7E-FE87E436860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F059D67-D9FF-4B7D-B066-134CF6638B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257698058"/>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63B5B8-B016-4CAB-B5B6-1B15E3396F5E}"/>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4AC0B4C8-66A6-4E1D-A84B-72A3155ACA2D}"/>
              </a:ext>
            </a:extLst>
          </p:cNvPr>
          <p:cNvSpPr>
            <a:spLocks noGrp="1"/>
          </p:cNvSpPr>
          <p:nvPr>
            <p:ph idx="1"/>
          </p:nvPr>
        </p:nvSpPr>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0A84F043-5B2E-4F6C-83D7-AFB339115093}"/>
              </a:ext>
            </a:extLst>
          </p:cNvPr>
          <p:cNvSpPr>
            <a:spLocks noGrp="1"/>
          </p:cNvSpPr>
          <p:nvPr>
            <p:ph type="dt" sz="half" idx="10"/>
          </p:nvPr>
        </p:nvSpPr>
        <p:spPr>
          <a:xfrm>
            <a:off x="838200" y="6356350"/>
            <a:ext cx="2743200" cy="365125"/>
          </a:xfrm>
          <a:prstGeom prst="rect">
            <a:avLst/>
          </a:prstGeom>
        </p:spPr>
        <p:txBody>
          <a:bodyPr/>
          <a:lstStyle/>
          <a:p>
            <a:fld id="{5429C27E-43E5-4BAD-8D40-9A1B48C1B5A3}" type="datetimeFigureOut">
              <a:rPr lang="zh-CN" altLang="en-US" smtClean="0"/>
              <a:t>2023-03-03</a:t>
            </a:fld>
            <a:endParaRPr lang="zh-CN" altLang="en-US"/>
          </a:p>
        </p:txBody>
      </p:sp>
      <p:sp>
        <p:nvSpPr>
          <p:cNvPr id="5" name="页脚占位符 4">
            <a:extLst>
              <a:ext uri="{FF2B5EF4-FFF2-40B4-BE49-F238E27FC236}">
                <a16:creationId xmlns:a16="http://schemas.microsoft.com/office/drawing/2014/main" id="{67DDFA01-B5D5-49BB-B43C-5B2D2DD4C0A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A65F137-F334-4AAC-AE48-80FD21C0239B}"/>
              </a:ext>
            </a:extLst>
          </p:cNvPr>
          <p:cNvSpPr>
            <a:spLocks noGrp="1"/>
          </p:cNvSpPr>
          <p:nvPr>
            <p:ph type="sldNum" sz="quarter" idx="12"/>
          </p:nvPr>
        </p:nvSpPr>
        <p:spPr>
          <a:xfrm>
            <a:off x="8610600" y="6356350"/>
            <a:ext cx="2743200" cy="365125"/>
          </a:xfrm>
          <a:prstGeom prst="rect">
            <a:avLst/>
          </a:prstGeom>
        </p:spPr>
        <p:txBody>
          <a:bodyPr/>
          <a:lstStyle/>
          <a:p>
            <a:fld id="{9FC85E21-9AC7-4874-B7FF-EA1E4E983464}" type="slidenum">
              <a:rPr lang="zh-CN" altLang="en-US" smtClean="0"/>
              <a:t>‹#›</a:t>
            </a:fld>
            <a:endParaRPr lang="zh-CN" altLang="en-US"/>
          </a:p>
        </p:txBody>
      </p:sp>
    </p:spTree>
    <p:extLst>
      <p:ext uri="{BB962C8B-B14F-4D97-AF65-F5344CB8AC3E}">
        <p14:creationId xmlns:p14="http://schemas.microsoft.com/office/powerpoint/2010/main" val="794288953"/>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10C78-72EC-4A5B-8448-F5BFA6D3C7DA}"/>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01956904"/>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751368"/>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069375296"/>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67E7FB-01A2-4741-8C38-8960FBAC50A1}"/>
              </a:ext>
            </a:extLst>
          </p:cNvPr>
          <p:cNvSpPr>
            <a:spLocks noGrp="1"/>
          </p:cNvSpPr>
          <p:nvPr>
            <p:ph type="title"/>
          </p:nvPr>
        </p:nvSpPr>
        <p:spPr>
          <a:xfrm>
            <a:off x="824366" y="203196"/>
            <a:ext cx="11062834" cy="720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0C3F7B24-7889-4FB4-8A5C-21D9663CB589}"/>
              </a:ext>
            </a:extLst>
          </p:cNvPr>
          <p:cNvSpPr>
            <a:spLocks noGrp="1"/>
          </p:cNvSpPr>
          <p:nvPr>
            <p:ph type="body" idx="1"/>
          </p:nvPr>
        </p:nvSpPr>
        <p:spPr>
          <a:xfrm>
            <a:off x="824366" y="1219200"/>
            <a:ext cx="11062834" cy="543560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矩形 6">
            <a:extLst>
              <a:ext uri="{FF2B5EF4-FFF2-40B4-BE49-F238E27FC236}">
                <a16:creationId xmlns:a16="http://schemas.microsoft.com/office/drawing/2014/main" id="{1E647F37-8040-4BA9-BEFE-044E6244E710}"/>
              </a:ext>
            </a:extLst>
          </p:cNvPr>
          <p:cNvSpPr/>
          <p:nvPr userDrawn="1"/>
        </p:nvSpPr>
        <p:spPr>
          <a:xfrm>
            <a:off x="0" y="203196"/>
            <a:ext cx="396000" cy="720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9E1C936-65D7-4CA3-9FB6-D947B2F35EC1}"/>
              </a:ext>
            </a:extLst>
          </p:cNvPr>
          <p:cNvSpPr/>
          <p:nvPr userDrawn="1"/>
        </p:nvSpPr>
        <p:spPr>
          <a:xfrm>
            <a:off x="440356" y="203196"/>
            <a:ext cx="180000" cy="72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8115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Lst>
  <p:transition spd="slow">
    <p:wipe dir="r"/>
  </p:transition>
  <p:txStyles>
    <p:titleStyle>
      <a:lvl1pPr algn="l" defTabSz="914400" rtl="0" eaLnBrk="1" latinLnBrk="0" hangingPunct="1">
        <a:lnSpc>
          <a:spcPct val="100000"/>
        </a:lnSpc>
        <a:spcBef>
          <a:spcPct val="0"/>
        </a:spcBef>
        <a:buNone/>
        <a:defRPr sz="2800" b="1" kern="1200" baseline="0">
          <a:solidFill>
            <a:schemeClr val="tx1"/>
          </a:solidFill>
          <a:latin typeface="Arial" panose="020B0604020202020204" pitchFamily="34" charset="0"/>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800" kern="1200" baseline="0">
          <a:solidFill>
            <a:schemeClr val="tx1"/>
          </a:solidFill>
          <a:latin typeface="Arial" panose="020B0604020202020204" pitchFamily="34" charset="0"/>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000" kern="1200" baseline="0">
          <a:solidFill>
            <a:schemeClr val="tx1"/>
          </a:solidFill>
          <a:latin typeface="Arial" panose="020B0604020202020204" pitchFamily="34" charset="0"/>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2000" kern="1200" baseline="0">
          <a:solidFill>
            <a:schemeClr val="tx1"/>
          </a:solidFill>
          <a:latin typeface="Arial" panose="020B0604020202020204" pitchFamily="34" charset="0"/>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baseline="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baseline="0">
          <a:solidFill>
            <a:schemeClr val="tx1"/>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4.emf"/><Relationship Id="rId4" Type="http://schemas.openxmlformats.org/officeDocument/2006/relationships/image" Target="../media/image23.emf"/></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4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70.jpeg"/></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3" Type="http://schemas.openxmlformats.org/officeDocument/2006/relationships/hyperlink" Target="file:///E:\&#29983;&#31185;&#38498;\&#32454;&#32990;&#29983;&#29289;&#23398;&#65288;&#31532;5&#29256;&#65289;-&#25945;&#23398;&#35838;&#20214;%20-%20&#38647;&#26361;&#29734;\&#31532;02&#31456;%20&#32454;&#32990;&#29983;&#29289;&#23398;&#30740;&#31350;&#26041;&#27861;-&#38647;&#26361;&#29734;\04FRAP.mov" TargetMode="External"/><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w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Text Box 15">
            <a:extLst>
              <a:ext uri="{FF2B5EF4-FFF2-40B4-BE49-F238E27FC236}">
                <a16:creationId xmlns:a16="http://schemas.microsoft.com/office/drawing/2014/main" id="{97180156-49E0-433B-8D8B-07D9628B5C9E}"/>
              </a:ext>
            </a:extLst>
          </p:cNvPr>
          <p:cNvSpPr txBox="1">
            <a:spLocks noChangeArrowheads="1"/>
          </p:cNvSpPr>
          <p:nvPr/>
        </p:nvSpPr>
        <p:spPr bwMode="auto">
          <a:xfrm>
            <a:off x="2472612" y="589981"/>
            <a:ext cx="7246776" cy="66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lvl="0" algn="ctr">
              <a:spcBef>
                <a:spcPts val="600"/>
              </a:spcBef>
              <a:defRPr/>
            </a:pPr>
            <a:r>
              <a:rPr lang="zh-CN" altLang="en-US" sz="1400" b="1" dirty="0">
                <a:solidFill>
                  <a:srgbClr val="003366"/>
                </a:solidFill>
                <a:latin typeface="微软雅黑" panose="020B0503020204020204" pitchFamily="34" charset="-122"/>
                <a:ea typeface="微软雅黑" panose="020B0503020204020204" pitchFamily="34" charset="-122"/>
              </a:rPr>
              <a:t>丁明孝  王喜忠  张传茂  陈建国  主编 </a:t>
            </a:r>
            <a:endParaRPr kumimoji="0" lang="en-US" altLang="zh-CN" sz="1400" b="1" i="0" u="none" strike="noStrike" kern="1200" cap="none" spc="0" normalizeH="0" baseline="0" noProof="0" dirty="0">
              <a:ln>
                <a:noFill/>
              </a:ln>
              <a:solidFill>
                <a:srgbClr val="003366"/>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zh-CN" altLang="en-US" sz="18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rPr>
              <a:t>细胞生物学（第</a:t>
            </a:r>
            <a:r>
              <a:rPr kumimoji="0" lang="en-US" altLang="zh-CN" sz="18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rPr>
              <a:t>5</a:t>
            </a:r>
            <a:r>
              <a:rPr kumimoji="0" lang="zh-CN" altLang="en-US" sz="18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rPr>
              <a:t>版）</a:t>
            </a:r>
            <a:endParaRPr kumimoji="0" lang="en-US" altLang="zh-CN" sz="16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endParaRPr>
          </a:p>
        </p:txBody>
      </p:sp>
      <p:sp>
        <p:nvSpPr>
          <p:cNvPr id="16" name="Rectangle 7">
            <a:extLst>
              <a:ext uri="{FF2B5EF4-FFF2-40B4-BE49-F238E27FC236}">
                <a16:creationId xmlns:a16="http://schemas.microsoft.com/office/drawing/2014/main" id="{A78AE70E-DCB4-40E0-A51E-3663056F857F}"/>
              </a:ext>
            </a:extLst>
          </p:cNvPr>
          <p:cNvSpPr>
            <a:spLocks noChangeArrowheads="1"/>
          </p:cNvSpPr>
          <p:nvPr/>
        </p:nvSpPr>
        <p:spPr bwMode="auto">
          <a:xfrm>
            <a:off x="3404787" y="1628032"/>
            <a:ext cx="8787213" cy="1080000"/>
          </a:xfrm>
          <a:prstGeom prst="rect">
            <a:avLst/>
          </a:prstGeom>
          <a:solidFill>
            <a:srgbClr val="00336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 name="Freeform 8">
            <a:extLst>
              <a:ext uri="{FF2B5EF4-FFF2-40B4-BE49-F238E27FC236}">
                <a16:creationId xmlns:a16="http://schemas.microsoft.com/office/drawing/2014/main" id="{95C8E4A8-D2A0-418F-BF24-5AF8A625EF46}"/>
              </a:ext>
            </a:extLst>
          </p:cNvPr>
          <p:cNvSpPr/>
          <p:nvPr/>
        </p:nvSpPr>
        <p:spPr bwMode="auto">
          <a:xfrm>
            <a:off x="0" y="1628032"/>
            <a:ext cx="3600000" cy="1080000"/>
          </a:xfrm>
          <a:custGeom>
            <a:avLst/>
            <a:gdLst>
              <a:gd name="T0" fmla="*/ 4054 w 4054"/>
              <a:gd name="T1" fmla="*/ 804 h 1623"/>
              <a:gd name="T2" fmla="*/ 3860 w 4054"/>
              <a:gd name="T3" fmla="*/ 631 h 1623"/>
              <a:gd name="T4" fmla="*/ 3860 w 4054"/>
              <a:gd name="T5" fmla="*/ 0 h 1623"/>
              <a:gd name="T6" fmla="*/ 0 w 4054"/>
              <a:gd name="T7" fmla="*/ 0 h 1623"/>
              <a:gd name="T8" fmla="*/ 0 w 4054"/>
              <a:gd name="T9" fmla="*/ 1623 h 1623"/>
              <a:gd name="T10" fmla="*/ 3860 w 4054"/>
              <a:gd name="T11" fmla="*/ 1623 h 1623"/>
              <a:gd name="T12" fmla="*/ 3860 w 4054"/>
              <a:gd name="T13" fmla="*/ 976 h 1623"/>
              <a:gd name="T14" fmla="*/ 4054 w 4054"/>
              <a:gd name="T15" fmla="*/ 804 h 16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54" h="1623">
                <a:moveTo>
                  <a:pt x="4054" y="804"/>
                </a:moveTo>
                <a:lnTo>
                  <a:pt x="3860" y="631"/>
                </a:lnTo>
                <a:lnTo>
                  <a:pt x="3860" y="0"/>
                </a:lnTo>
                <a:lnTo>
                  <a:pt x="0" y="0"/>
                </a:lnTo>
                <a:lnTo>
                  <a:pt x="0" y="1623"/>
                </a:lnTo>
                <a:lnTo>
                  <a:pt x="3860" y="1623"/>
                </a:lnTo>
                <a:lnTo>
                  <a:pt x="3860" y="976"/>
                </a:lnTo>
                <a:lnTo>
                  <a:pt x="4054" y="804"/>
                </a:lnTo>
                <a:close/>
              </a:path>
            </a:pathLst>
          </a:custGeom>
          <a:solidFill>
            <a:srgbClr val="FFC00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TextBox 5">
            <a:extLst>
              <a:ext uri="{FF2B5EF4-FFF2-40B4-BE49-F238E27FC236}">
                <a16:creationId xmlns:a16="http://schemas.microsoft.com/office/drawing/2014/main" id="{8954B37B-B9BB-40FC-84DE-08CACC72E1A0}"/>
              </a:ext>
            </a:extLst>
          </p:cNvPr>
          <p:cNvSpPr txBox="1"/>
          <p:nvPr/>
        </p:nvSpPr>
        <p:spPr>
          <a:xfrm>
            <a:off x="195212" y="1814089"/>
            <a:ext cx="320957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微软雅黑" pitchFamily="34" charset="-122"/>
                <a:cs typeface="+mn-cs"/>
              </a:rPr>
              <a:t>第二章</a:t>
            </a:r>
          </a:p>
        </p:txBody>
      </p:sp>
      <p:sp>
        <p:nvSpPr>
          <p:cNvPr id="19" name="TextBox 6">
            <a:extLst>
              <a:ext uri="{FF2B5EF4-FFF2-40B4-BE49-F238E27FC236}">
                <a16:creationId xmlns:a16="http://schemas.microsoft.com/office/drawing/2014/main" id="{A82192F3-09FC-4F42-A32B-56380550AC93}"/>
              </a:ext>
            </a:extLst>
          </p:cNvPr>
          <p:cNvSpPr txBox="1"/>
          <p:nvPr/>
        </p:nvSpPr>
        <p:spPr>
          <a:xfrm>
            <a:off x="5397737" y="1814089"/>
            <a:ext cx="4801314" cy="707886"/>
          </a:xfrm>
          <a:prstGeom prst="rect">
            <a:avLst/>
          </a:prstGeom>
          <a:noFill/>
        </p:spPr>
        <p:txBody>
          <a:bodyPr wrap="none" rtlCol="0">
            <a:spAutoFit/>
          </a:bodyPr>
          <a:lstStyle/>
          <a:p>
            <a:pPr lvl="0" algn="ctr"/>
            <a:r>
              <a:rPr lang="zh-CN" altLang="en-US" sz="4000" b="1" dirty="0">
                <a:solidFill>
                  <a:prstClr val="white"/>
                </a:solidFill>
                <a:latin typeface="微软雅黑" pitchFamily="34" charset="-122"/>
                <a:ea typeface="微软雅黑" pitchFamily="34" charset="-122"/>
              </a:rPr>
              <a:t>细胞生物学研究方法</a:t>
            </a:r>
          </a:p>
        </p:txBody>
      </p:sp>
      <p:pic>
        <p:nvPicPr>
          <p:cNvPr id="8" name="图片 7">
            <a:extLst>
              <a:ext uri="{FF2B5EF4-FFF2-40B4-BE49-F238E27FC236}">
                <a16:creationId xmlns:a16="http://schemas.microsoft.com/office/drawing/2014/main" id="{036B5DCD-603A-4B43-BD15-7A4FC3AE5AA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02072" y="3190220"/>
            <a:ext cx="8387857" cy="3348000"/>
          </a:xfrm>
          <a:prstGeom prst="rect">
            <a:avLst/>
          </a:prstGeom>
        </p:spPr>
      </p:pic>
    </p:spTree>
    <p:extLst>
      <p:ext uri="{BB962C8B-B14F-4D97-AF65-F5344CB8AC3E}">
        <p14:creationId xmlns:p14="http://schemas.microsoft.com/office/powerpoint/2010/main" val="1147645136"/>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3AADEF5-3E30-4F9A-90B8-ECAED2190E59}"/>
              </a:ext>
            </a:extLst>
          </p:cNvPr>
          <p:cNvSpPr txBox="1">
            <a:spLocks noChangeArrowheads="1"/>
          </p:cNvSpPr>
          <p:nvPr/>
        </p:nvSpPr>
        <p:spPr bwMode="auto">
          <a:xfrm>
            <a:off x="5803901" y="261939"/>
            <a:ext cx="47529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r>
              <a:rPr lang="zh-CN" altLang="en-US" sz="2800" b="1">
                <a:solidFill>
                  <a:schemeClr val="bg1"/>
                </a:solidFill>
                <a:latin typeface="黑体" panose="02010609060101010101" pitchFamily="49" charset="-122"/>
              </a:rPr>
              <a:t>物镜与照明系统位置倒过来</a:t>
            </a:r>
          </a:p>
        </p:txBody>
      </p:sp>
      <p:sp>
        <p:nvSpPr>
          <p:cNvPr id="2" name="标题 1">
            <a:extLst>
              <a:ext uri="{FF2B5EF4-FFF2-40B4-BE49-F238E27FC236}">
                <a16:creationId xmlns:a16="http://schemas.microsoft.com/office/drawing/2014/main" id="{7D15E13E-956E-4DDB-B27C-2FA0F3A451D5}"/>
              </a:ext>
            </a:extLst>
          </p:cNvPr>
          <p:cNvSpPr>
            <a:spLocks noGrp="1"/>
          </p:cNvSpPr>
          <p:nvPr>
            <p:ph type="title"/>
          </p:nvPr>
        </p:nvSpPr>
        <p:spPr/>
        <p:txBody>
          <a:bodyPr>
            <a:normAutofit/>
          </a:bodyPr>
          <a:lstStyle/>
          <a:p>
            <a:r>
              <a:rPr lang="zh-CN" altLang="en-US" dirty="0"/>
              <a:t>（一）普通复式光学显微镜</a:t>
            </a:r>
            <a:r>
              <a:rPr lang="en-US" altLang="zh-CN" dirty="0">
                <a:solidFill>
                  <a:srgbClr val="0033CC"/>
                </a:solidFill>
              </a:rPr>
              <a:t>——</a:t>
            </a:r>
            <a:r>
              <a:rPr lang="zh-CN" altLang="en-US" dirty="0">
                <a:solidFill>
                  <a:srgbClr val="0033CC"/>
                </a:solidFill>
              </a:rPr>
              <a:t>倒置显微镜</a:t>
            </a:r>
          </a:p>
        </p:txBody>
      </p:sp>
      <p:pic>
        <p:nvPicPr>
          <p:cNvPr id="4" name="图片 3">
            <a:extLst>
              <a:ext uri="{FF2B5EF4-FFF2-40B4-BE49-F238E27FC236}">
                <a16:creationId xmlns:a16="http://schemas.microsoft.com/office/drawing/2014/main" id="{4631EEF4-7F1A-454D-8B15-432D340A615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75629" y="2073184"/>
            <a:ext cx="4433059" cy="3600000"/>
          </a:xfrm>
          <a:prstGeom prst="rect">
            <a:avLst/>
          </a:prstGeom>
        </p:spPr>
      </p:pic>
      <p:pic>
        <p:nvPicPr>
          <p:cNvPr id="7" name="图片 6">
            <a:extLst>
              <a:ext uri="{FF2B5EF4-FFF2-40B4-BE49-F238E27FC236}">
                <a16:creationId xmlns:a16="http://schemas.microsoft.com/office/drawing/2014/main" id="{446CEFC2-8568-4DED-AB2A-168EAE32C73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305418" y="2073184"/>
            <a:ext cx="3724138" cy="3600000"/>
          </a:xfrm>
          <a:prstGeom prst="rect">
            <a:avLst/>
          </a:prstGeom>
        </p:spPr>
      </p:pic>
    </p:spTree>
    <p:extLst>
      <p:ext uri="{BB962C8B-B14F-4D97-AF65-F5344CB8AC3E}">
        <p14:creationId xmlns:p14="http://schemas.microsoft.com/office/powerpoint/2010/main" val="389644516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3C140D20-88F3-4E0C-9426-6A71C95A1888}"/>
              </a:ext>
            </a:extLst>
          </p:cNvPr>
          <p:cNvSpPr>
            <a:spLocks noGrp="1"/>
          </p:cNvSpPr>
          <p:nvPr>
            <p:ph type="title"/>
          </p:nvPr>
        </p:nvSpPr>
        <p:spPr/>
        <p:txBody>
          <a:bodyPr/>
          <a:lstStyle/>
          <a:p>
            <a:pPr algn="l"/>
            <a:r>
              <a:rPr lang="zh-CN" altLang="en-US" sz="3200" dirty="0"/>
              <a:t>（一）普通复式光学显微镜</a:t>
            </a:r>
            <a:r>
              <a:rPr lang="en-US" altLang="zh-CN" sz="3200" dirty="0">
                <a:solidFill>
                  <a:srgbClr val="0033CC"/>
                </a:solidFill>
              </a:rPr>
              <a:t>——</a:t>
            </a:r>
            <a:r>
              <a:rPr lang="zh-CN" altLang="en-US" sz="3200" dirty="0">
                <a:solidFill>
                  <a:srgbClr val="0033CC"/>
                </a:solidFill>
              </a:rPr>
              <a:t>样品制备</a:t>
            </a:r>
          </a:p>
        </p:txBody>
      </p:sp>
      <p:pic>
        <p:nvPicPr>
          <p:cNvPr id="5" name="图片 4">
            <a:extLst>
              <a:ext uri="{FF2B5EF4-FFF2-40B4-BE49-F238E27FC236}">
                <a16:creationId xmlns:a16="http://schemas.microsoft.com/office/drawing/2014/main" id="{ACD30479-6904-424B-ADDE-C5F98435C7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36000" y="1472801"/>
            <a:ext cx="6120000" cy="4580458"/>
          </a:xfrm>
          <a:prstGeom prst="rect">
            <a:avLst/>
          </a:prstGeom>
        </p:spPr>
      </p:pic>
      <p:sp>
        <p:nvSpPr>
          <p:cNvPr id="14" name="矩形 2">
            <a:extLst>
              <a:ext uri="{FF2B5EF4-FFF2-40B4-BE49-F238E27FC236}">
                <a16:creationId xmlns:a16="http://schemas.microsoft.com/office/drawing/2014/main" id="{1FC6661B-DF11-40DA-A9BF-5DFF624A4864}"/>
              </a:ext>
            </a:extLst>
          </p:cNvPr>
          <p:cNvSpPr>
            <a:spLocks noChangeArrowheads="1"/>
          </p:cNvSpPr>
          <p:nvPr/>
        </p:nvSpPr>
        <p:spPr bwMode="auto">
          <a:xfrm>
            <a:off x="2968341" y="6124975"/>
            <a:ext cx="6255319" cy="67326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a:lnSpc>
                <a:spcPts val="2400"/>
              </a:lnSpc>
              <a:spcBef>
                <a:spcPts val="0"/>
              </a:spcBef>
              <a:buNone/>
            </a:pPr>
            <a:r>
              <a:rPr lang="zh-CN" altLang="en-US" sz="1600" b="1" dirty="0">
                <a:solidFill>
                  <a:srgbClr val="0033CC"/>
                </a:solidFill>
                <a:ea typeface="微软雅黑" panose="020B0503020204020204" pitchFamily="34" charset="-122"/>
              </a:rPr>
              <a:t>图</a:t>
            </a:r>
            <a:r>
              <a:rPr lang="en-US" altLang="zh-CN" sz="1600" b="1" dirty="0">
                <a:solidFill>
                  <a:srgbClr val="0033CC"/>
                </a:solidFill>
                <a:ea typeface="微软雅黑" panose="020B0503020204020204" pitchFamily="34" charset="-122"/>
              </a:rPr>
              <a:t>2-4 </a:t>
            </a:r>
            <a:r>
              <a:rPr lang="zh-CN" altLang="en-US" sz="1600" b="1" dirty="0">
                <a:solidFill>
                  <a:srgbClr val="0033CC"/>
                </a:solidFill>
                <a:ea typeface="微软雅黑" panose="020B0503020204020204" pitchFamily="34" charset="-122"/>
              </a:rPr>
              <a:t>石蜡切片的制备程序（</a:t>
            </a:r>
            <a:r>
              <a:rPr lang="en-US" altLang="zh-CN" sz="1600" b="1" dirty="0">
                <a:solidFill>
                  <a:srgbClr val="0033CC"/>
                </a:solidFill>
                <a:ea typeface="微软雅黑" panose="020B0503020204020204" pitchFamily="34" charset="-122"/>
              </a:rPr>
              <a:t>A</a:t>
            </a:r>
            <a:r>
              <a:rPr lang="zh-CN" altLang="en-US" sz="1600" b="1" dirty="0">
                <a:solidFill>
                  <a:srgbClr val="0033CC"/>
                </a:solidFill>
                <a:ea typeface="微软雅黑" panose="020B0503020204020204" pitchFamily="34" charset="-122"/>
              </a:rPr>
              <a:t>）及其显微图片（</a:t>
            </a:r>
            <a:r>
              <a:rPr lang="en-US" altLang="zh-CN" sz="1600" b="1" dirty="0">
                <a:solidFill>
                  <a:srgbClr val="0033CC"/>
                </a:solidFill>
                <a:ea typeface="微软雅黑" panose="020B0503020204020204" pitchFamily="34" charset="-122"/>
              </a:rPr>
              <a:t>B</a:t>
            </a:r>
            <a:r>
              <a:rPr lang="zh-CN" altLang="en-US" sz="1600" b="1" dirty="0">
                <a:solidFill>
                  <a:srgbClr val="0033CC"/>
                </a:solidFill>
                <a:ea typeface="微软雅黑" panose="020B0503020204020204" pitchFamily="34" charset="-122"/>
              </a:rPr>
              <a:t>）</a:t>
            </a:r>
            <a:endParaRPr lang="en-US" altLang="zh-CN" sz="1600" b="1" dirty="0">
              <a:solidFill>
                <a:srgbClr val="0033CC"/>
              </a:solidFill>
              <a:ea typeface="微软雅黑" panose="020B0503020204020204" pitchFamily="34" charset="-122"/>
            </a:endParaRPr>
          </a:p>
          <a:p>
            <a:pPr algn="ctr">
              <a:lnSpc>
                <a:spcPts val="2400"/>
              </a:lnSpc>
              <a:spcBef>
                <a:spcPts val="0"/>
              </a:spcBef>
              <a:buNone/>
            </a:pPr>
            <a:r>
              <a:rPr lang="en-US" altLang="zh-CN" sz="1400" dirty="0">
                <a:ea typeface="微软雅黑" panose="020B0503020204020204" pitchFamily="34" charset="-122"/>
              </a:rPr>
              <a:t>B</a:t>
            </a:r>
            <a:r>
              <a:rPr lang="zh-CN" altLang="en-US" sz="1400" dirty="0">
                <a:ea typeface="微软雅黑" panose="020B0503020204020204" pitchFamily="34" charset="-122"/>
              </a:rPr>
              <a:t>为蛔虫子宫上皮细胞的</a:t>
            </a:r>
            <a:r>
              <a:rPr lang="en-US" altLang="zh-CN" sz="1400" dirty="0">
                <a:ea typeface="微软雅黑" panose="020B0503020204020204" pitchFamily="34" charset="-122"/>
              </a:rPr>
              <a:t>H-E </a:t>
            </a:r>
            <a:r>
              <a:rPr lang="zh-CN" altLang="en-US" sz="1400" dirty="0">
                <a:ea typeface="微软雅黑" panose="020B0503020204020204" pitchFamily="34" charset="-122"/>
              </a:rPr>
              <a:t>染色图片</a:t>
            </a:r>
          </a:p>
        </p:txBody>
      </p:sp>
    </p:spTree>
    <p:extLst>
      <p:ext uri="{BB962C8B-B14F-4D97-AF65-F5344CB8AC3E}">
        <p14:creationId xmlns:p14="http://schemas.microsoft.com/office/powerpoint/2010/main" val="2237044565"/>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E4CE7673-B0B8-4117-ACCD-10C131F3AEEB}"/>
              </a:ext>
            </a:extLst>
          </p:cNvPr>
          <p:cNvSpPr>
            <a:spLocks noGrp="1"/>
          </p:cNvSpPr>
          <p:nvPr>
            <p:ph type="title"/>
          </p:nvPr>
        </p:nvSpPr>
        <p:spPr/>
        <p:txBody>
          <a:bodyPr/>
          <a:lstStyle/>
          <a:p>
            <a:pPr algn="l" eaLnBrk="1" hangingPunct="1"/>
            <a:r>
              <a:rPr lang="zh-CN" altLang="en-US" sz="3200"/>
              <a:t>（二）相差显微镜和微分干涉显微镜</a:t>
            </a:r>
          </a:p>
        </p:txBody>
      </p:sp>
      <p:sp>
        <p:nvSpPr>
          <p:cNvPr id="23555" name="内容占位符 2">
            <a:extLst>
              <a:ext uri="{FF2B5EF4-FFF2-40B4-BE49-F238E27FC236}">
                <a16:creationId xmlns:a16="http://schemas.microsoft.com/office/drawing/2014/main" id="{66361955-DB44-43DF-9A3A-F8592ADAB768}"/>
              </a:ext>
            </a:extLst>
          </p:cNvPr>
          <p:cNvSpPr>
            <a:spLocks noGrp="1"/>
          </p:cNvSpPr>
          <p:nvPr>
            <p:ph idx="1"/>
          </p:nvPr>
        </p:nvSpPr>
        <p:spPr>
          <a:xfrm>
            <a:off x="824366" y="1876374"/>
            <a:ext cx="5792334" cy="4680001"/>
          </a:xfrm>
        </p:spPr>
        <p:txBody>
          <a:bodyPr/>
          <a:lstStyle/>
          <a:p>
            <a:pPr>
              <a:lnSpc>
                <a:spcPct val="150000"/>
              </a:lnSpc>
              <a:spcBef>
                <a:spcPts val="1200"/>
              </a:spcBef>
              <a:spcAft>
                <a:spcPts val="1200"/>
              </a:spcAft>
            </a:pPr>
            <a:r>
              <a:rPr lang="zh-CN" altLang="en-US" sz="2400" dirty="0"/>
              <a:t>利用光线干涉的原理，将相位差转换成振幅差，实现对非染色</a:t>
            </a:r>
            <a:r>
              <a:rPr lang="zh-CN" altLang="en-US" sz="2400" b="1" u="sng" dirty="0">
                <a:solidFill>
                  <a:srgbClr val="0033CC"/>
                </a:solidFill>
              </a:rPr>
              <a:t>活细胞</a:t>
            </a:r>
            <a:r>
              <a:rPr lang="zh-CN" altLang="en-US" sz="2400" dirty="0"/>
              <a:t>的观察</a:t>
            </a:r>
            <a:endParaRPr lang="en-US" altLang="zh-CN" sz="2400" dirty="0"/>
          </a:p>
          <a:p>
            <a:pPr lvl="1">
              <a:lnSpc>
                <a:spcPct val="150000"/>
              </a:lnSpc>
              <a:spcBef>
                <a:spcPts val="1200"/>
              </a:spcBef>
              <a:spcAft>
                <a:spcPts val="1200"/>
              </a:spcAft>
            </a:pPr>
            <a:r>
              <a:rPr lang="en-US" altLang="zh-CN" dirty="0"/>
              <a:t>A. </a:t>
            </a:r>
            <a:r>
              <a:rPr lang="zh-CN" altLang="en-US" dirty="0"/>
              <a:t>当两束光的相位相同时，相互干涉的结果使光波的振幅增加，亮度增强</a:t>
            </a:r>
            <a:endParaRPr lang="en-US" altLang="zh-CN" dirty="0"/>
          </a:p>
          <a:p>
            <a:pPr lvl="1">
              <a:lnSpc>
                <a:spcPct val="150000"/>
              </a:lnSpc>
              <a:spcBef>
                <a:spcPts val="1200"/>
              </a:spcBef>
              <a:spcAft>
                <a:spcPts val="1200"/>
              </a:spcAft>
            </a:pPr>
            <a:r>
              <a:rPr lang="en-US" altLang="zh-CN" dirty="0"/>
              <a:t>B. </a:t>
            </a:r>
            <a:r>
              <a:rPr lang="zh-CN" altLang="en-US" dirty="0"/>
              <a:t>当两束光的相位相反时，就会相互抵消导致光波的振幅降低，亮度变暗</a:t>
            </a:r>
          </a:p>
        </p:txBody>
      </p:sp>
      <p:pic>
        <p:nvPicPr>
          <p:cNvPr id="23556" name="Picture 3" descr="D:\编书\细胞生物学教材编写\第4版学习指南\Chapter 3 Fig\imagepage5.JPG">
            <a:extLst>
              <a:ext uri="{FF2B5EF4-FFF2-40B4-BE49-F238E27FC236}">
                <a16:creationId xmlns:a16="http://schemas.microsoft.com/office/drawing/2014/main" id="{C1E3C825-CFF2-466F-A61D-145C87DA4C9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20147" y="1196976"/>
            <a:ext cx="3347487"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A21EABA2-9ED8-4AB7-939E-97509C33B85E}"/>
              </a:ext>
            </a:extLst>
          </p:cNvPr>
          <p:cNvSpPr/>
          <p:nvPr/>
        </p:nvSpPr>
        <p:spPr>
          <a:xfrm>
            <a:off x="7991389" y="6285472"/>
            <a:ext cx="3376245" cy="338554"/>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2-5 </a:t>
            </a:r>
            <a:r>
              <a:rPr lang="zh-CN" altLang="en-US" sz="1600" b="1" dirty="0">
                <a:solidFill>
                  <a:srgbClr val="0033CC"/>
                </a:solidFill>
                <a:latin typeface="Arial" panose="020B0604020202020204" pitchFamily="34" charset="0"/>
                <a:ea typeface="微软雅黑" panose="020B0503020204020204" pitchFamily="34" charset="-122"/>
              </a:rPr>
              <a:t>两束光波之间的相互干涉</a:t>
            </a:r>
          </a:p>
        </p:txBody>
      </p:sp>
    </p:spTree>
    <p:extLst>
      <p:ext uri="{BB962C8B-B14F-4D97-AF65-F5344CB8AC3E}">
        <p14:creationId xmlns:p14="http://schemas.microsoft.com/office/powerpoint/2010/main" val="3420920318"/>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0593C21E-F665-4B8A-816B-2DCE06BAA7C4}"/>
              </a:ext>
            </a:extLst>
          </p:cNvPr>
          <p:cNvSpPr>
            <a:spLocks noGrp="1"/>
          </p:cNvSpPr>
          <p:nvPr>
            <p:ph type="title"/>
          </p:nvPr>
        </p:nvSpPr>
        <p:spPr/>
        <p:txBody>
          <a:bodyPr/>
          <a:lstStyle/>
          <a:p>
            <a:pPr algn="l" eaLnBrk="1" hangingPunct="1"/>
            <a:r>
              <a:rPr lang="zh-CN" altLang="en-US" sz="3200"/>
              <a:t>（二）相差显微镜和微分干涉显微镜</a:t>
            </a:r>
          </a:p>
        </p:txBody>
      </p:sp>
      <p:sp>
        <p:nvSpPr>
          <p:cNvPr id="25603" name="内容占位符 2">
            <a:extLst>
              <a:ext uri="{FF2B5EF4-FFF2-40B4-BE49-F238E27FC236}">
                <a16:creationId xmlns:a16="http://schemas.microsoft.com/office/drawing/2014/main" id="{F94AAA79-E790-4709-8AB4-40496C648723}"/>
              </a:ext>
            </a:extLst>
          </p:cNvPr>
          <p:cNvSpPr>
            <a:spLocks noGrp="1"/>
          </p:cNvSpPr>
          <p:nvPr>
            <p:ph idx="1"/>
          </p:nvPr>
        </p:nvSpPr>
        <p:spPr>
          <a:xfrm>
            <a:off x="824366" y="1393098"/>
            <a:ext cx="7042850" cy="2120900"/>
          </a:xfrm>
        </p:spPr>
        <p:txBody>
          <a:bodyPr>
            <a:normAutofit/>
          </a:bodyPr>
          <a:lstStyle/>
          <a:p>
            <a:pPr>
              <a:lnSpc>
                <a:spcPts val="4000"/>
              </a:lnSpc>
            </a:pPr>
            <a:r>
              <a:rPr lang="zh-CN" altLang="en-US" sz="2000" dirty="0"/>
              <a:t>相差显微镜（</a:t>
            </a:r>
            <a:r>
              <a:rPr lang="en-US" altLang="zh-CN" sz="2000" b="1" dirty="0">
                <a:solidFill>
                  <a:srgbClr val="0033CC"/>
                </a:solidFill>
              </a:rPr>
              <a:t>phase-contrast microscope</a:t>
            </a:r>
            <a:r>
              <a:rPr lang="zh-CN" altLang="en-US" sz="2000" dirty="0"/>
              <a:t>）是在普通光学显微镜的基础上，添加 “环状光阑”和 “相差板”，将光程差或相位差，转换成振幅差（</a:t>
            </a:r>
            <a:r>
              <a:rPr lang="zh-CN" altLang="en-US" sz="2000" b="1" u="sng" dirty="0">
                <a:solidFill>
                  <a:srgbClr val="0033CC"/>
                </a:solidFill>
              </a:rPr>
              <a:t>观察活细胞显微结构细节</a:t>
            </a:r>
            <a:r>
              <a:rPr lang="zh-CN" altLang="en-US" sz="2000" dirty="0"/>
              <a:t>）</a:t>
            </a:r>
          </a:p>
        </p:txBody>
      </p:sp>
      <p:grpSp>
        <p:nvGrpSpPr>
          <p:cNvPr id="25604" name="组合 1">
            <a:extLst>
              <a:ext uri="{FF2B5EF4-FFF2-40B4-BE49-F238E27FC236}">
                <a16:creationId xmlns:a16="http://schemas.microsoft.com/office/drawing/2014/main" id="{4B0B1F15-0F0C-4804-819F-C8AC66CDDB4E}"/>
              </a:ext>
            </a:extLst>
          </p:cNvPr>
          <p:cNvGrpSpPr>
            <a:grpSpLocks/>
          </p:cNvGrpSpPr>
          <p:nvPr/>
        </p:nvGrpSpPr>
        <p:grpSpPr bwMode="auto">
          <a:xfrm>
            <a:off x="1305151" y="3382104"/>
            <a:ext cx="5795962" cy="1749425"/>
            <a:chOff x="395536" y="3983491"/>
            <a:chExt cx="5795541" cy="1750219"/>
          </a:xfrm>
        </p:grpSpPr>
        <p:pic>
          <p:nvPicPr>
            <p:cNvPr id="25607" name="Picture 2" descr="D:\编书\细胞生物学教材编写\第4版学习指南\Chapter 3 Fig\imagepage6.JPG">
              <a:extLst>
                <a:ext uri="{FF2B5EF4-FFF2-40B4-BE49-F238E27FC236}">
                  <a16:creationId xmlns:a16="http://schemas.microsoft.com/office/drawing/2014/main" id="{8638E48F-4EBF-4D21-86B0-A325082F11D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347864" y="3983491"/>
              <a:ext cx="2843213" cy="175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Picture 2" descr="D:\编书\细胞生物学教材编写\第4版学习指南\Chapter 3 Fig\imagepage6.JPG">
              <a:extLst>
                <a:ext uri="{FF2B5EF4-FFF2-40B4-BE49-F238E27FC236}">
                  <a16:creationId xmlns:a16="http://schemas.microsoft.com/office/drawing/2014/main" id="{BDF68F80-F3F0-483C-A769-5D89522C065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5536" y="3983491"/>
              <a:ext cx="2843213" cy="175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605" name="Picture 3" descr="3-3">
            <a:extLst>
              <a:ext uri="{FF2B5EF4-FFF2-40B4-BE49-F238E27FC236}">
                <a16:creationId xmlns:a16="http://schemas.microsoft.com/office/drawing/2014/main" id="{455CA45E-4AFE-413E-9356-CBC4C9D2BB3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348001" y="229484"/>
            <a:ext cx="3334184" cy="6569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矩形 2">
            <a:extLst>
              <a:ext uri="{FF2B5EF4-FFF2-40B4-BE49-F238E27FC236}">
                <a16:creationId xmlns:a16="http://schemas.microsoft.com/office/drawing/2014/main" id="{129DAB97-0E1F-4D05-848D-677CCA117746}"/>
              </a:ext>
            </a:extLst>
          </p:cNvPr>
          <p:cNvSpPr>
            <a:spLocks noChangeArrowheads="1"/>
          </p:cNvSpPr>
          <p:nvPr/>
        </p:nvSpPr>
        <p:spPr bwMode="auto">
          <a:xfrm>
            <a:off x="1020911" y="5640644"/>
            <a:ext cx="6255319" cy="98103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a:lnSpc>
                <a:spcPts val="2400"/>
              </a:lnSpc>
              <a:spcBef>
                <a:spcPts val="0"/>
              </a:spcBef>
              <a:buNone/>
            </a:pPr>
            <a:r>
              <a:rPr lang="zh-CN" altLang="en-US" sz="1600" b="1" dirty="0">
                <a:solidFill>
                  <a:srgbClr val="0033CC"/>
                </a:solidFill>
                <a:ea typeface="微软雅黑" panose="020B0503020204020204" pitchFamily="34" charset="-122"/>
              </a:rPr>
              <a:t>图</a:t>
            </a:r>
            <a:r>
              <a:rPr lang="en-US" altLang="zh-CN" sz="1600" b="1" dirty="0">
                <a:solidFill>
                  <a:srgbClr val="0033CC"/>
                </a:solidFill>
                <a:ea typeface="微软雅黑" panose="020B0503020204020204" pitchFamily="34" charset="-122"/>
              </a:rPr>
              <a:t>2-6 </a:t>
            </a:r>
            <a:r>
              <a:rPr lang="zh-CN" altLang="en-US" sz="1600" b="1" dirty="0">
                <a:solidFill>
                  <a:srgbClr val="0033CC"/>
                </a:solidFill>
                <a:ea typeface="微软雅黑" panose="020B0503020204020204" pitchFamily="34" charset="-122"/>
              </a:rPr>
              <a:t>两种不同类型的光学显微镜所拍摄的图像比较</a:t>
            </a:r>
            <a:endParaRPr lang="en-US" altLang="zh-CN" sz="1600" b="1" dirty="0">
              <a:solidFill>
                <a:srgbClr val="0033CC"/>
              </a:solidFill>
              <a:ea typeface="微软雅黑" panose="020B0503020204020204" pitchFamily="34" charset="-122"/>
            </a:endParaRPr>
          </a:p>
          <a:p>
            <a:pPr algn="ctr">
              <a:lnSpc>
                <a:spcPts val="2400"/>
              </a:lnSpc>
              <a:spcBef>
                <a:spcPts val="0"/>
              </a:spcBef>
              <a:buNone/>
            </a:pPr>
            <a:r>
              <a:rPr lang="zh-CN" altLang="en-US" sz="1400" dirty="0">
                <a:ea typeface="微软雅黑" panose="020B0503020204020204" pitchFamily="34" charset="-122"/>
              </a:rPr>
              <a:t>体外培养</a:t>
            </a:r>
            <a:r>
              <a:rPr lang="en-US" altLang="zh-CN" sz="1400" dirty="0">
                <a:ea typeface="微软雅黑" panose="020B0503020204020204" pitchFamily="34" charset="-122"/>
              </a:rPr>
              <a:t>MDCK </a:t>
            </a:r>
            <a:r>
              <a:rPr lang="zh-CN" altLang="en-US" sz="1400" dirty="0">
                <a:ea typeface="微软雅黑" panose="020B0503020204020204" pitchFamily="34" charset="-122"/>
              </a:rPr>
              <a:t>细胞在普通（明视场）光学显微镜（</a:t>
            </a:r>
            <a:r>
              <a:rPr lang="en-US" altLang="zh-CN" sz="1400" dirty="0">
                <a:ea typeface="微软雅黑" panose="020B0503020204020204" pitchFamily="34" charset="-122"/>
              </a:rPr>
              <a:t>A</a:t>
            </a:r>
            <a:r>
              <a:rPr lang="zh-CN" altLang="en-US" sz="1400" dirty="0">
                <a:ea typeface="微软雅黑" panose="020B0503020204020204" pitchFamily="34" charset="-122"/>
              </a:rPr>
              <a:t>）和相差显微镜（</a:t>
            </a:r>
            <a:r>
              <a:rPr lang="en-US" altLang="zh-CN" sz="1400" dirty="0">
                <a:ea typeface="微软雅黑" panose="020B0503020204020204" pitchFamily="34" charset="-122"/>
              </a:rPr>
              <a:t>B</a:t>
            </a:r>
            <a:r>
              <a:rPr lang="zh-CN" altLang="en-US" sz="1400" dirty="0">
                <a:ea typeface="微软雅黑" panose="020B0503020204020204" pitchFamily="34" charset="-122"/>
              </a:rPr>
              <a:t>）下拍摄图像效果的比较</a:t>
            </a:r>
          </a:p>
        </p:txBody>
      </p:sp>
    </p:spTree>
    <p:extLst>
      <p:ext uri="{BB962C8B-B14F-4D97-AF65-F5344CB8AC3E}">
        <p14:creationId xmlns:p14="http://schemas.microsoft.com/office/powerpoint/2010/main" val="2415387801"/>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54213-2E62-4206-8131-A16B208C82C7}"/>
              </a:ext>
            </a:extLst>
          </p:cNvPr>
          <p:cNvSpPr>
            <a:spLocks noGrp="1"/>
          </p:cNvSpPr>
          <p:nvPr>
            <p:ph type="title"/>
          </p:nvPr>
        </p:nvSpPr>
        <p:spPr/>
        <p:txBody>
          <a:bodyPr/>
          <a:lstStyle/>
          <a:p>
            <a:r>
              <a:rPr lang="en-US" altLang="zh-CN" dirty="0"/>
              <a:t>The Nobel Prize in Physics 1953</a:t>
            </a:r>
            <a:endParaRPr lang="zh-CN" altLang="en-US" dirty="0"/>
          </a:p>
        </p:txBody>
      </p:sp>
      <p:pic>
        <p:nvPicPr>
          <p:cNvPr id="4" name="图片 3">
            <a:extLst>
              <a:ext uri="{FF2B5EF4-FFF2-40B4-BE49-F238E27FC236}">
                <a16:creationId xmlns:a16="http://schemas.microsoft.com/office/drawing/2014/main" id="{014057C5-AD6B-4464-97CD-89EB2F4AB865}"/>
              </a:ext>
            </a:extLst>
          </p:cNvPr>
          <p:cNvPicPr>
            <a:picLocks noChangeAspect="1"/>
          </p:cNvPicPr>
          <p:nvPr/>
        </p:nvPicPr>
        <p:blipFill>
          <a:blip r:embed="rId2"/>
          <a:stretch>
            <a:fillRect/>
          </a:stretch>
        </p:blipFill>
        <p:spPr>
          <a:xfrm>
            <a:off x="4872191" y="1434911"/>
            <a:ext cx="2447619" cy="4561905"/>
          </a:xfrm>
          <a:prstGeom prst="rect">
            <a:avLst/>
          </a:prstGeom>
        </p:spPr>
      </p:pic>
      <p:sp>
        <p:nvSpPr>
          <p:cNvPr id="5" name="矩形 4">
            <a:extLst>
              <a:ext uri="{FF2B5EF4-FFF2-40B4-BE49-F238E27FC236}">
                <a16:creationId xmlns:a16="http://schemas.microsoft.com/office/drawing/2014/main" id="{36C13611-2F1C-4F39-A145-0E20002B15A8}"/>
              </a:ext>
            </a:extLst>
          </p:cNvPr>
          <p:cNvSpPr/>
          <p:nvPr/>
        </p:nvSpPr>
        <p:spPr>
          <a:xfrm>
            <a:off x="466165" y="6008473"/>
            <a:ext cx="112596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spcBef>
                <a:spcPct val="0"/>
              </a:spcBef>
            </a:pPr>
            <a:r>
              <a:rPr lang="en-US" altLang="zh-CN" sz="2400" b="1" dirty="0">
                <a:solidFill>
                  <a:srgbClr val="0033CC"/>
                </a:solidFill>
                <a:latin typeface="Arial" panose="020B0604020202020204" pitchFamily="34" charset="0"/>
                <a:ea typeface="宋体" panose="02010600030101010101" pitchFamily="2" charset="-122"/>
                <a:cs typeface="Arial" panose="020B0604020202020204" pitchFamily="34" charset="0"/>
              </a:rPr>
              <a:t>"for his demonstration of the phase contrast method, especially for his invention of the phase contrast microscope."</a:t>
            </a:r>
            <a:endParaRPr lang="zh-CN" altLang="en-US" sz="2400" b="1" dirty="0">
              <a:solidFill>
                <a:srgbClr val="0033CC"/>
              </a:solidFill>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3301111789"/>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C08497F-0583-4958-818E-1608C767C707}"/>
              </a:ext>
            </a:extLst>
          </p:cNvPr>
          <p:cNvSpPr>
            <a:spLocks noGrp="1"/>
          </p:cNvSpPr>
          <p:nvPr>
            <p:ph type="title"/>
          </p:nvPr>
        </p:nvSpPr>
        <p:spPr/>
        <p:txBody>
          <a:bodyPr>
            <a:normAutofit/>
          </a:bodyPr>
          <a:lstStyle/>
          <a:p>
            <a:r>
              <a:rPr lang="zh-CN" altLang="en-US" dirty="0"/>
              <a:t>暗视野显微镜  </a:t>
            </a:r>
            <a:r>
              <a:rPr lang="en-US" altLang="zh-CN" dirty="0"/>
              <a:t>dark field microscope</a:t>
            </a:r>
            <a:endParaRPr lang="zh-CN" altLang="en-US" dirty="0"/>
          </a:p>
        </p:txBody>
      </p:sp>
      <p:sp>
        <p:nvSpPr>
          <p:cNvPr id="29699" name="Rectangle 2">
            <a:extLst>
              <a:ext uri="{FF2B5EF4-FFF2-40B4-BE49-F238E27FC236}">
                <a16:creationId xmlns:a16="http://schemas.microsoft.com/office/drawing/2014/main" id="{AC04A246-532D-4D44-AF60-D725173C2B2F}"/>
              </a:ext>
            </a:extLst>
          </p:cNvPr>
          <p:cNvSpPr>
            <a:spLocks noGrp="1"/>
          </p:cNvSpPr>
          <p:nvPr>
            <p:ph type="body" sz="half" idx="4294967295"/>
          </p:nvPr>
        </p:nvSpPr>
        <p:spPr>
          <a:xfrm>
            <a:off x="856683" y="1498423"/>
            <a:ext cx="5499100" cy="4637087"/>
          </a:xfrm>
        </p:spPr>
        <p:txBody>
          <a:bodyPr>
            <a:normAutofit/>
          </a:bodyPr>
          <a:lstStyle/>
          <a:p>
            <a:pPr>
              <a:lnSpc>
                <a:spcPct val="190000"/>
              </a:lnSpc>
            </a:pPr>
            <a:r>
              <a:rPr lang="zh-CN" altLang="en-US" sz="2000" dirty="0"/>
              <a:t>聚光镜中央有挡光片，视野背景是黑的，只允许被标本反射和衍射的光线进入物镜，物体边缘是亮的</a:t>
            </a:r>
          </a:p>
          <a:p>
            <a:pPr>
              <a:lnSpc>
                <a:spcPct val="190000"/>
              </a:lnSpc>
            </a:pPr>
            <a:r>
              <a:rPr lang="zh-CN" altLang="en-US" sz="2000" dirty="0"/>
              <a:t>可观察 </a:t>
            </a:r>
            <a:r>
              <a:rPr lang="en-US" altLang="zh-CN" sz="2000" dirty="0"/>
              <a:t>4~200nm</a:t>
            </a:r>
            <a:r>
              <a:rPr lang="zh-CN" altLang="en-US" sz="2000" dirty="0"/>
              <a:t>的微粒子，分辨率比普通显微镜高</a:t>
            </a:r>
            <a:r>
              <a:rPr lang="en-US" altLang="zh-CN" sz="2000" dirty="0"/>
              <a:t>50</a:t>
            </a:r>
            <a:r>
              <a:rPr lang="zh-CN" altLang="en-US" sz="2000" dirty="0"/>
              <a:t>倍</a:t>
            </a:r>
          </a:p>
        </p:txBody>
      </p:sp>
      <p:pic>
        <p:nvPicPr>
          <p:cNvPr id="29700" name="Picture 1024" descr="dark field 拷贝">
            <a:extLst>
              <a:ext uri="{FF2B5EF4-FFF2-40B4-BE49-F238E27FC236}">
                <a16:creationId xmlns:a16="http://schemas.microsoft.com/office/drawing/2014/main" id="{7B30A3A5-02A0-43A0-B7D1-F977BC646B6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35764" y="1097765"/>
            <a:ext cx="4872036" cy="5438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8963217"/>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808A78F4-1261-4A82-B5CE-9BCF42F4564C}"/>
              </a:ext>
            </a:extLst>
          </p:cNvPr>
          <p:cNvSpPr>
            <a:spLocks noGrp="1"/>
          </p:cNvSpPr>
          <p:nvPr>
            <p:ph type="title"/>
          </p:nvPr>
        </p:nvSpPr>
        <p:spPr/>
        <p:txBody>
          <a:bodyPr/>
          <a:lstStyle/>
          <a:p>
            <a:r>
              <a:rPr lang="en-US" altLang="zh-CN" dirty="0"/>
              <a:t>Four types of light microscopy</a:t>
            </a:r>
            <a:endParaRPr lang="zh-CN" altLang="en-US" dirty="0"/>
          </a:p>
        </p:txBody>
      </p:sp>
      <p:sp>
        <p:nvSpPr>
          <p:cNvPr id="31747" name="内容占位符 2">
            <a:extLst>
              <a:ext uri="{FF2B5EF4-FFF2-40B4-BE49-F238E27FC236}">
                <a16:creationId xmlns:a16="http://schemas.microsoft.com/office/drawing/2014/main" id="{4E56779D-A9A4-4648-B393-A6A2B39CD55C}"/>
              </a:ext>
            </a:extLst>
          </p:cNvPr>
          <p:cNvSpPr>
            <a:spLocks noGrp="1"/>
          </p:cNvSpPr>
          <p:nvPr>
            <p:ph idx="1"/>
          </p:nvPr>
        </p:nvSpPr>
        <p:spPr>
          <a:xfrm>
            <a:off x="1635919" y="4813300"/>
            <a:ext cx="8920162" cy="1771650"/>
          </a:xfrm>
        </p:spPr>
        <p:txBody>
          <a:bodyPr/>
          <a:lstStyle/>
          <a:p>
            <a:pPr marL="0" indent="0">
              <a:spcBef>
                <a:spcPct val="0"/>
              </a:spcBef>
              <a:buNone/>
            </a:pPr>
            <a:r>
              <a:rPr kumimoji="1" lang="en-US" altLang="zh-CN" sz="2400" b="1" dirty="0">
                <a:solidFill>
                  <a:srgbClr val="000000"/>
                </a:solidFill>
                <a:latin typeface="Times New Roman" panose="02020603050405020304" pitchFamily="18" charset="0"/>
                <a:ea typeface="宋体" panose="02010600030101010101" pitchFamily="2" charset="-122"/>
              </a:rPr>
              <a:t> </a:t>
            </a:r>
            <a:r>
              <a:rPr kumimoji="1" lang="en-US" altLang="zh-CN" sz="2000" dirty="0">
                <a:solidFill>
                  <a:srgbClr val="000000"/>
                </a:solidFill>
                <a:latin typeface="Times New Roman" panose="02020603050405020304" pitchFamily="18" charset="0"/>
                <a:ea typeface="宋体" panose="02010600030101010101" pitchFamily="2" charset="-122"/>
              </a:rPr>
              <a:t>(A) The image of a fibroblast in culture obtained by the simple transmission of light through the cell, a technique known as </a:t>
            </a:r>
            <a:r>
              <a:rPr kumimoji="1" lang="en-US" altLang="zh-CN" sz="2000" b="1" dirty="0">
                <a:solidFill>
                  <a:srgbClr val="0033CC"/>
                </a:solidFill>
                <a:latin typeface="Times New Roman" panose="02020603050405020304" pitchFamily="18" charset="0"/>
                <a:ea typeface="宋体" panose="02010600030101010101" pitchFamily="2" charset="-122"/>
              </a:rPr>
              <a:t>bright-field microscopy</a:t>
            </a:r>
            <a:r>
              <a:rPr kumimoji="1" lang="en-US" altLang="zh-CN" sz="2000" dirty="0">
                <a:solidFill>
                  <a:srgbClr val="000000"/>
                </a:solidFill>
                <a:latin typeface="Times New Roman" panose="02020603050405020304" pitchFamily="18" charset="0"/>
                <a:ea typeface="宋体" panose="02010600030101010101" pitchFamily="2" charset="-122"/>
              </a:rPr>
              <a:t> </a:t>
            </a:r>
          </a:p>
          <a:p>
            <a:pPr marL="0" indent="0">
              <a:spcBef>
                <a:spcPct val="0"/>
              </a:spcBef>
              <a:buNone/>
            </a:pPr>
            <a:r>
              <a:rPr kumimoji="1" lang="en-US" altLang="zh-CN" sz="2000" dirty="0">
                <a:solidFill>
                  <a:srgbClr val="000000"/>
                </a:solidFill>
                <a:latin typeface="Times New Roman" panose="02020603050405020304" pitchFamily="18" charset="0"/>
                <a:ea typeface="宋体" panose="02010600030101010101" pitchFamily="2" charset="-122"/>
              </a:rPr>
              <a:t> (B) </a:t>
            </a:r>
            <a:r>
              <a:rPr kumimoji="1" lang="en-US" altLang="zh-CN" sz="2000" b="1" dirty="0">
                <a:solidFill>
                  <a:srgbClr val="0033CC"/>
                </a:solidFill>
                <a:latin typeface="Times New Roman" panose="02020603050405020304" pitchFamily="18" charset="0"/>
                <a:ea typeface="宋体" panose="02010600030101010101" pitchFamily="2" charset="-122"/>
              </a:rPr>
              <a:t>phase-contrast microscopy</a:t>
            </a:r>
          </a:p>
          <a:p>
            <a:pPr marL="0" indent="0">
              <a:spcBef>
                <a:spcPct val="0"/>
              </a:spcBef>
              <a:buNone/>
            </a:pPr>
            <a:r>
              <a:rPr kumimoji="1" lang="en-US" altLang="zh-CN" sz="2000" dirty="0">
                <a:solidFill>
                  <a:srgbClr val="000000"/>
                </a:solidFill>
                <a:latin typeface="Times New Roman" panose="02020603050405020304" pitchFamily="18" charset="0"/>
                <a:ea typeface="宋体" panose="02010600030101010101" pitchFamily="2" charset="-122"/>
              </a:rPr>
              <a:t> (C) </a:t>
            </a:r>
            <a:r>
              <a:rPr kumimoji="1" lang="en-US" altLang="zh-CN" sz="2000" dirty="0" err="1">
                <a:solidFill>
                  <a:srgbClr val="000000"/>
                </a:solidFill>
                <a:latin typeface="Times New Roman" panose="02020603050405020304" pitchFamily="18" charset="0"/>
                <a:ea typeface="宋体" panose="02010600030101010101" pitchFamily="2" charset="-122"/>
              </a:rPr>
              <a:t>Nomarski</a:t>
            </a:r>
            <a:r>
              <a:rPr kumimoji="1" lang="en-US" altLang="zh-CN" sz="2000" dirty="0">
                <a:solidFill>
                  <a:srgbClr val="000000"/>
                </a:solidFill>
                <a:latin typeface="Times New Roman" panose="02020603050405020304" pitchFamily="18" charset="0"/>
                <a:ea typeface="宋体" panose="02010600030101010101" pitchFamily="2" charset="-122"/>
              </a:rPr>
              <a:t> </a:t>
            </a:r>
            <a:r>
              <a:rPr kumimoji="1" lang="en-US" altLang="zh-CN" sz="2000" b="1" dirty="0">
                <a:solidFill>
                  <a:srgbClr val="0033CC"/>
                </a:solidFill>
                <a:latin typeface="Times New Roman" panose="02020603050405020304" pitchFamily="18" charset="0"/>
                <a:ea typeface="宋体" panose="02010600030101010101" pitchFamily="2" charset="-122"/>
              </a:rPr>
              <a:t>differential-interference-contrast microscopy</a:t>
            </a:r>
          </a:p>
          <a:p>
            <a:pPr marL="0" indent="0">
              <a:spcBef>
                <a:spcPct val="0"/>
              </a:spcBef>
              <a:buNone/>
            </a:pPr>
            <a:r>
              <a:rPr kumimoji="1" lang="en-US" altLang="zh-CN" sz="2000" dirty="0">
                <a:solidFill>
                  <a:srgbClr val="000000"/>
                </a:solidFill>
                <a:latin typeface="Times New Roman" panose="02020603050405020304" pitchFamily="18" charset="0"/>
                <a:ea typeface="宋体" panose="02010600030101010101" pitchFamily="2" charset="-122"/>
              </a:rPr>
              <a:t> (D) </a:t>
            </a:r>
            <a:r>
              <a:rPr kumimoji="1" lang="en-US" altLang="zh-CN" sz="2000" b="1" dirty="0">
                <a:solidFill>
                  <a:srgbClr val="0033CC"/>
                </a:solidFill>
                <a:latin typeface="Times New Roman" panose="02020603050405020304" pitchFamily="18" charset="0"/>
                <a:ea typeface="宋体" panose="02010600030101010101" pitchFamily="2" charset="-122"/>
              </a:rPr>
              <a:t>dark-field microscopy</a:t>
            </a:r>
            <a:endParaRPr lang="zh-CN" altLang="en-US" b="1" dirty="0">
              <a:solidFill>
                <a:srgbClr val="0033CC"/>
              </a:solidFill>
            </a:endParaRPr>
          </a:p>
        </p:txBody>
      </p:sp>
      <p:pic>
        <p:nvPicPr>
          <p:cNvPr id="31748" name="Picture 2" descr="figure 9-08">
            <a:extLst>
              <a:ext uri="{FF2B5EF4-FFF2-40B4-BE49-F238E27FC236}">
                <a16:creationId xmlns:a16="http://schemas.microsoft.com/office/drawing/2014/main" id="{C88236A5-316F-4800-8FBB-62CC8009B73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30388" y="1233125"/>
            <a:ext cx="8531225"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Text Box 3">
            <a:extLst>
              <a:ext uri="{FF2B5EF4-FFF2-40B4-BE49-F238E27FC236}">
                <a16:creationId xmlns:a16="http://schemas.microsoft.com/office/drawing/2014/main" id="{6A766163-B0F6-4C2A-8AAA-6C33D369F2EF}"/>
              </a:ext>
            </a:extLst>
          </p:cNvPr>
          <p:cNvSpPr txBox="1">
            <a:spLocks noChangeArrowheads="1"/>
          </p:cNvSpPr>
          <p:nvPr/>
        </p:nvSpPr>
        <p:spPr bwMode="auto">
          <a:xfrm>
            <a:off x="9466263" y="6223004"/>
            <a:ext cx="2420937"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100" dirty="0">
                <a:ea typeface="宋体" panose="02010600030101010101" pitchFamily="2" charset="-122"/>
              </a:rPr>
              <a:t>Figure 9-8 </a:t>
            </a:r>
            <a:r>
              <a:rPr lang="en-US" altLang="zh-CN" sz="1100" i="1" dirty="0">
                <a:ea typeface="宋体" panose="02010600030101010101" pitchFamily="2" charset="-122"/>
              </a:rPr>
              <a:t> Molecular Biology of the Cell</a:t>
            </a:r>
            <a:r>
              <a:rPr lang="en-US" altLang="zh-CN" sz="1100" dirty="0">
                <a:ea typeface="宋体" panose="02010600030101010101" pitchFamily="2" charset="-122"/>
              </a:rPr>
              <a:t> (© Garland Science 2008)</a:t>
            </a:r>
          </a:p>
        </p:txBody>
      </p:sp>
    </p:spTree>
    <p:extLst>
      <p:ext uri="{BB962C8B-B14F-4D97-AF65-F5344CB8AC3E}">
        <p14:creationId xmlns:p14="http://schemas.microsoft.com/office/powerpoint/2010/main" val="1361611861"/>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a:extLst>
              <a:ext uri="{FF2B5EF4-FFF2-40B4-BE49-F238E27FC236}">
                <a16:creationId xmlns:a16="http://schemas.microsoft.com/office/drawing/2014/main" id="{98859941-7D39-4106-A932-93E46B29ABF8}"/>
              </a:ext>
            </a:extLst>
          </p:cNvPr>
          <p:cNvSpPr>
            <a:spLocks noGrp="1"/>
          </p:cNvSpPr>
          <p:nvPr>
            <p:ph type="title"/>
          </p:nvPr>
        </p:nvSpPr>
        <p:spPr/>
        <p:txBody>
          <a:bodyPr>
            <a:normAutofit fontScale="90000"/>
          </a:bodyPr>
          <a:lstStyle/>
          <a:p>
            <a:r>
              <a:rPr lang="en-US" altLang="zh-CN" sz="2788"/>
              <a:t>A comparison of cells seen with different types of light microscopes</a:t>
            </a:r>
            <a:endParaRPr lang="zh-CN" altLang="en-US" sz="2788"/>
          </a:p>
        </p:txBody>
      </p:sp>
      <p:pic>
        <p:nvPicPr>
          <p:cNvPr id="64515" name="图片 3">
            <a:extLst>
              <a:ext uri="{FF2B5EF4-FFF2-40B4-BE49-F238E27FC236}">
                <a16:creationId xmlns:a16="http://schemas.microsoft.com/office/drawing/2014/main" id="{38145499-9C69-491A-9AF9-B6C50A84324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52071" y="1129599"/>
            <a:ext cx="4287476" cy="2508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图片 4">
            <a:extLst>
              <a:ext uri="{FF2B5EF4-FFF2-40B4-BE49-F238E27FC236}">
                <a16:creationId xmlns:a16="http://schemas.microsoft.com/office/drawing/2014/main" id="{B8D9848E-9892-4F53-ACAB-B9A5758554C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261937" y="1129599"/>
            <a:ext cx="4287476" cy="2508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图片 5">
            <a:extLst>
              <a:ext uri="{FF2B5EF4-FFF2-40B4-BE49-F238E27FC236}">
                <a16:creationId xmlns:a16="http://schemas.microsoft.com/office/drawing/2014/main" id="{D0AD018E-5D40-48ED-B672-11294F982A9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845590" y="4002666"/>
            <a:ext cx="4500823" cy="2508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7293602"/>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内容占位符 2">
            <a:extLst>
              <a:ext uri="{FF2B5EF4-FFF2-40B4-BE49-F238E27FC236}">
                <a16:creationId xmlns:a16="http://schemas.microsoft.com/office/drawing/2014/main" id="{9153FC11-8635-48D1-99DA-59CB0B5B0F18}"/>
              </a:ext>
            </a:extLst>
          </p:cNvPr>
          <p:cNvSpPr>
            <a:spLocks noGrp="1"/>
          </p:cNvSpPr>
          <p:nvPr>
            <p:ph idx="1"/>
          </p:nvPr>
        </p:nvSpPr>
        <p:spPr>
          <a:xfrm>
            <a:off x="824366" y="1056921"/>
            <a:ext cx="10629900" cy="2649011"/>
          </a:xfrm>
        </p:spPr>
        <p:txBody>
          <a:bodyPr>
            <a:normAutofit fontScale="85000" lnSpcReduction="10000"/>
          </a:bodyPr>
          <a:lstStyle/>
          <a:p>
            <a:pPr>
              <a:lnSpc>
                <a:spcPct val="170000"/>
              </a:lnSpc>
            </a:pPr>
            <a:r>
              <a:rPr lang="zh-CN" altLang="en-US" sz="2400" b="1" dirty="0">
                <a:solidFill>
                  <a:srgbClr val="0033CC"/>
                </a:solidFill>
              </a:rPr>
              <a:t>荧光显微镜（</a:t>
            </a:r>
            <a:r>
              <a:rPr lang="en-US" altLang="zh-CN" sz="2400" b="1" dirty="0">
                <a:solidFill>
                  <a:srgbClr val="0033CC"/>
                </a:solidFill>
              </a:rPr>
              <a:t>fluorescence microscope</a:t>
            </a:r>
            <a:r>
              <a:rPr lang="zh-CN" altLang="en-US" sz="2400" b="1" dirty="0">
                <a:solidFill>
                  <a:srgbClr val="0033CC"/>
                </a:solidFill>
              </a:rPr>
              <a:t>）</a:t>
            </a:r>
            <a:r>
              <a:rPr lang="zh-CN" altLang="en-US" sz="2400" dirty="0"/>
              <a:t>是在光镜水平上，对细胞内特异的蛋白质、核酸、糖类、脂质以及某些离子等组分进行定性定位研究的有力工具</a:t>
            </a:r>
            <a:endParaRPr lang="en-US" altLang="zh-CN" sz="2400" dirty="0"/>
          </a:p>
          <a:p>
            <a:pPr>
              <a:lnSpc>
                <a:spcPct val="170000"/>
              </a:lnSpc>
            </a:pPr>
            <a:r>
              <a:rPr lang="zh-CN" altLang="en-US" sz="2400" b="1" dirty="0">
                <a:solidFill>
                  <a:srgbClr val="0033CC"/>
                </a:solidFill>
              </a:rPr>
              <a:t>荧光：</a:t>
            </a:r>
            <a:r>
              <a:rPr lang="zh-CN" altLang="en-US" sz="2400" dirty="0"/>
              <a:t>某些物质经紫外光照射后，能发出可见的光线。可分为</a:t>
            </a:r>
            <a:r>
              <a:rPr lang="zh-CN" altLang="en-US" sz="2400" b="1" dirty="0">
                <a:solidFill>
                  <a:srgbClr val="0033CC"/>
                </a:solidFill>
              </a:rPr>
              <a:t>自发荧光</a:t>
            </a:r>
            <a:r>
              <a:rPr lang="zh-CN" altLang="en-US" sz="2400" dirty="0"/>
              <a:t>和</a:t>
            </a:r>
            <a:r>
              <a:rPr lang="zh-CN" altLang="en-US" sz="2400" b="1" dirty="0">
                <a:solidFill>
                  <a:srgbClr val="0033CC"/>
                </a:solidFill>
              </a:rPr>
              <a:t>诱发荧光</a:t>
            </a:r>
            <a:r>
              <a:rPr lang="zh-CN" altLang="en-US" sz="2400" dirty="0"/>
              <a:t>。</a:t>
            </a:r>
            <a:endParaRPr lang="en-US" altLang="zh-CN" sz="2400" dirty="0"/>
          </a:p>
          <a:p>
            <a:pPr>
              <a:lnSpc>
                <a:spcPct val="170000"/>
              </a:lnSpc>
            </a:pPr>
            <a:r>
              <a:rPr lang="zh-CN" altLang="zh-CN" sz="2400" dirty="0"/>
              <a:t>分子吸收入射光能量后电子从基态</a:t>
            </a:r>
            <a:r>
              <a:rPr lang="zh-CN" altLang="en-US" sz="2400" dirty="0"/>
              <a:t>跃迁到激发态，再从激发态回到基态而发出的可见光</a:t>
            </a:r>
            <a:r>
              <a:rPr lang="en-US" altLang="zh-CN" sz="2400" dirty="0"/>
              <a:t>(</a:t>
            </a:r>
            <a:r>
              <a:rPr lang="zh-CN" altLang="en-US" sz="2400" dirty="0"/>
              <a:t>波长比入射光长</a:t>
            </a:r>
            <a:r>
              <a:rPr lang="en-US" altLang="zh-CN" sz="2400" dirty="0"/>
              <a:t>)</a:t>
            </a:r>
            <a:endParaRPr lang="zh-CN" altLang="en-US" sz="2400" dirty="0"/>
          </a:p>
        </p:txBody>
      </p:sp>
      <p:pic>
        <p:nvPicPr>
          <p:cNvPr id="32772" name="Picture 2" descr="D:\编书\细胞生物学教材编写\第4版学习指南\Chapter 3 Fig\imagepage7.JPG">
            <a:extLst>
              <a:ext uri="{FF2B5EF4-FFF2-40B4-BE49-F238E27FC236}">
                <a16:creationId xmlns:a16="http://schemas.microsoft.com/office/drawing/2014/main" id="{DC8458BA-9462-48D1-B07B-5E7FEC04EA5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97262" y="3705932"/>
            <a:ext cx="6797477" cy="233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CFDB9C56-5D38-4F33-BBD6-124C4EADC223}"/>
              </a:ext>
            </a:extLst>
          </p:cNvPr>
          <p:cNvSpPr>
            <a:spLocks noGrp="1"/>
          </p:cNvSpPr>
          <p:nvPr>
            <p:ph type="title"/>
          </p:nvPr>
        </p:nvSpPr>
        <p:spPr/>
        <p:txBody>
          <a:bodyPr/>
          <a:lstStyle/>
          <a:p>
            <a:r>
              <a:rPr lang="zh-CN" altLang="en-US" dirty="0"/>
              <a:t>（三）荧光显微镜</a:t>
            </a:r>
            <a:r>
              <a:rPr lang="en-US" altLang="zh-CN" dirty="0">
                <a:solidFill>
                  <a:srgbClr val="0033CC"/>
                </a:solidFill>
              </a:rPr>
              <a:t>——</a:t>
            </a:r>
            <a:r>
              <a:rPr lang="zh-CN" altLang="en-US" dirty="0">
                <a:solidFill>
                  <a:srgbClr val="0033CC"/>
                </a:solidFill>
              </a:rPr>
              <a:t>基本原理</a:t>
            </a:r>
          </a:p>
        </p:txBody>
      </p:sp>
      <p:sp>
        <p:nvSpPr>
          <p:cNvPr id="4" name="矩形 3">
            <a:extLst>
              <a:ext uri="{FF2B5EF4-FFF2-40B4-BE49-F238E27FC236}">
                <a16:creationId xmlns:a16="http://schemas.microsoft.com/office/drawing/2014/main" id="{2DA46636-281F-4498-BB98-26BDA73457D3}"/>
              </a:ext>
            </a:extLst>
          </p:cNvPr>
          <p:cNvSpPr/>
          <p:nvPr/>
        </p:nvSpPr>
        <p:spPr>
          <a:xfrm>
            <a:off x="1875065" y="6088559"/>
            <a:ext cx="8441871" cy="67326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2-7 </a:t>
            </a:r>
            <a:r>
              <a:rPr lang="zh-CN" altLang="en-US" sz="1600" b="1" dirty="0">
                <a:solidFill>
                  <a:srgbClr val="0033CC"/>
                </a:solidFill>
                <a:latin typeface="Arial" panose="020B0604020202020204" pitchFamily="34" charset="0"/>
                <a:ea typeface="微软雅黑" panose="020B0503020204020204" pitchFamily="34" charset="-122"/>
              </a:rPr>
              <a:t>荧光显微镜的基本原理及其应用</a:t>
            </a:r>
          </a:p>
          <a:p>
            <a:pPr algn="ctr">
              <a:lnSpc>
                <a:spcPts val="2400"/>
              </a:lnSpc>
            </a:pP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不同荧光素所需激发光波长与所产生的荧光波长的比较</a:t>
            </a:r>
          </a:p>
        </p:txBody>
      </p:sp>
    </p:spTree>
    <p:extLst>
      <p:ext uri="{BB962C8B-B14F-4D97-AF65-F5344CB8AC3E}">
        <p14:creationId xmlns:p14="http://schemas.microsoft.com/office/powerpoint/2010/main" val="2720475652"/>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a:extLst>
              <a:ext uri="{FF2B5EF4-FFF2-40B4-BE49-F238E27FC236}">
                <a16:creationId xmlns:a16="http://schemas.microsoft.com/office/drawing/2014/main" id="{A3417CF3-A080-4F57-881B-B20E50185B64}"/>
              </a:ext>
            </a:extLst>
          </p:cNvPr>
          <p:cNvSpPr>
            <a:spLocks noGrp="1"/>
          </p:cNvSpPr>
          <p:nvPr>
            <p:ph type="title"/>
          </p:nvPr>
        </p:nvSpPr>
        <p:spPr/>
        <p:txBody>
          <a:bodyPr/>
          <a:lstStyle/>
          <a:p>
            <a:pPr algn="l" eaLnBrk="1" hangingPunct="1"/>
            <a:r>
              <a:rPr lang="zh-CN" altLang="en-US" dirty="0"/>
              <a:t>荧光</a:t>
            </a:r>
          </a:p>
        </p:txBody>
      </p:sp>
      <p:pic>
        <p:nvPicPr>
          <p:cNvPr id="33795" name="Picture 4">
            <a:extLst>
              <a:ext uri="{FF2B5EF4-FFF2-40B4-BE49-F238E27FC236}">
                <a16:creationId xmlns:a16="http://schemas.microsoft.com/office/drawing/2014/main" id="{35646BD1-2A25-4088-A594-E992876E61B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24744" y="1022965"/>
            <a:ext cx="9942511" cy="3396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7">
            <a:extLst>
              <a:ext uri="{FF2B5EF4-FFF2-40B4-BE49-F238E27FC236}">
                <a16:creationId xmlns:a16="http://schemas.microsoft.com/office/drawing/2014/main" id="{35031F5E-24F3-4352-B205-1146BB44FC24}"/>
              </a:ext>
            </a:extLst>
          </p:cNvPr>
          <p:cNvSpPr txBox="1">
            <a:spLocks noChangeArrowheads="1"/>
          </p:cNvSpPr>
          <p:nvPr/>
        </p:nvSpPr>
        <p:spPr>
          <a:xfrm>
            <a:off x="412183" y="4631396"/>
            <a:ext cx="11367634" cy="1881983"/>
          </a:xfrm>
          <a:prstGeom prst="rect">
            <a:avLst/>
          </a:prstGeom>
        </p:spPr>
        <p:txBody>
          <a:bodyPr/>
          <a:lstStyle/>
          <a:p>
            <a:pPr marL="342900" indent="-342900">
              <a:lnSpc>
                <a:spcPts val="3000"/>
              </a:lnSpc>
              <a:spcBef>
                <a:spcPts val="600"/>
              </a:spcBef>
              <a:buFontTx/>
              <a:buChar char="•"/>
              <a:defRPr/>
            </a:pPr>
            <a:r>
              <a:rPr lang="zh-CN" altLang="en-US" sz="2000" kern="0" dirty="0">
                <a:latin typeface="Arial" pitchFamily="34" charset="0"/>
                <a:ea typeface="微软雅黑" panose="020B0503020204020204" pitchFamily="34" charset="-122"/>
              </a:rPr>
              <a:t>分子具有不同能级：分子中的外层电子，一般处于电子的基态</a:t>
            </a:r>
            <a:r>
              <a:rPr lang="en-US" altLang="zh-CN" sz="2000" kern="0" dirty="0">
                <a:latin typeface="Arial" pitchFamily="34" charset="0"/>
                <a:ea typeface="微软雅黑" panose="020B0503020204020204" pitchFamily="34" charset="-122"/>
              </a:rPr>
              <a:t>S</a:t>
            </a:r>
            <a:r>
              <a:rPr lang="en-US" altLang="zh-CN" sz="2000" kern="0" baseline="-25000" dirty="0">
                <a:latin typeface="Arial" pitchFamily="34" charset="0"/>
                <a:ea typeface="微软雅黑" panose="020B0503020204020204" pitchFamily="34" charset="-122"/>
              </a:rPr>
              <a:t>0</a:t>
            </a:r>
            <a:r>
              <a:rPr lang="en-US" altLang="zh-CN" sz="2000" kern="0" dirty="0">
                <a:latin typeface="Arial" pitchFamily="34" charset="0"/>
                <a:ea typeface="微软雅黑" panose="020B0503020204020204" pitchFamily="34" charset="-122"/>
              </a:rPr>
              <a:t> (electronic ground state ) </a:t>
            </a:r>
            <a:r>
              <a:rPr lang="zh-CN" altLang="en-US" sz="2000" kern="0" dirty="0">
                <a:latin typeface="Arial" pitchFamily="34" charset="0"/>
                <a:ea typeface="微软雅黑" panose="020B0503020204020204" pitchFamily="34" charset="-122"/>
              </a:rPr>
              <a:t>的最低振动能级</a:t>
            </a:r>
          </a:p>
          <a:p>
            <a:pPr marL="342900" indent="-342900">
              <a:lnSpc>
                <a:spcPts val="3000"/>
              </a:lnSpc>
              <a:spcBef>
                <a:spcPts val="600"/>
              </a:spcBef>
              <a:buFontTx/>
              <a:buChar char="•"/>
              <a:defRPr/>
            </a:pPr>
            <a:r>
              <a:rPr lang="zh-CN" altLang="en-US" sz="2000" kern="0" dirty="0">
                <a:latin typeface="Arial" pitchFamily="34" charset="0"/>
                <a:ea typeface="微软雅黑" panose="020B0503020204020204" pitchFamily="34" charset="-122"/>
              </a:rPr>
              <a:t>吸收光能以后，它可以被</a:t>
            </a:r>
            <a:r>
              <a:rPr lang="zh-CN" altLang="en-US" sz="2000" kern="0" dirty="0">
                <a:solidFill>
                  <a:srgbClr val="0033CC"/>
                </a:solidFill>
                <a:latin typeface="Arial" pitchFamily="34" charset="0"/>
                <a:ea typeface="微软雅黑" panose="020B0503020204020204" pitchFamily="34" charset="-122"/>
              </a:rPr>
              <a:t>激发</a:t>
            </a:r>
            <a:r>
              <a:rPr lang="zh-CN" altLang="en-US" sz="2000" kern="0" dirty="0">
                <a:latin typeface="Arial" pitchFamily="34" charset="0"/>
                <a:ea typeface="微软雅黑" panose="020B0503020204020204" pitchFamily="34" charset="-122"/>
              </a:rPr>
              <a:t>到第一电子激发态</a:t>
            </a:r>
            <a:r>
              <a:rPr lang="en-US" altLang="zh-CN" sz="2000" kern="0" dirty="0">
                <a:latin typeface="Arial" pitchFamily="34" charset="0"/>
                <a:ea typeface="微软雅黑" panose="020B0503020204020204" pitchFamily="34" charset="-122"/>
              </a:rPr>
              <a:t>S</a:t>
            </a:r>
            <a:r>
              <a:rPr lang="en-US" altLang="zh-CN" sz="2000" kern="0" baseline="-25000" dirty="0">
                <a:latin typeface="Arial" pitchFamily="34" charset="0"/>
                <a:ea typeface="微软雅黑" panose="020B0503020204020204" pitchFamily="34" charset="-122"/>
              </a:rPr>
              <a:t>1</a:t>
            </a:r>
            <a:r>
              <a:rPr lang="zh-CN" altLang="en-US" sz="2000" kern="0" dirty="0">
                <a:latin typeface="Arial" pitchFamily="34" charset="0"/>
                <a:ea typeface="微软雅黑" panose="020B0503020204020204" pitchFamily="34" charset="-122"/>
              </a:rPr>
              <a:t>的任意振动能级。这一过程发生在</a:t>
            </a:r>
            <a:r>
              <a:rPr lang="en-US" altLang="zh-CN" sz="2000" kern="0" dirty="0">
                <a:latin typeface="Arial" pitchFamily="34" charset="0"/>
                <a:ea typeface="微软雅黑" panose="020B0503020204020204" pitchFamily="34" charset="-122"/>
              </a:rPr>
              <a:t>10</a:t>
            </a:r>
            <a:r>
              <a:rPr lang="en-US" altLang="zh-CN" sz="2000" kern="0" baseline="30000" dirty="0">
                <a:latin typeface="Arial" pitchFamily="34" charset="0"/>
                <a:ea typeface="微软雅黑" panose="020B0503020204020204" pitchFamily="34" charset="-122"/>
              </a:rPr>
              <a:t>-15</a:t>
            </a:r>
            <a:r>
              <a:rPr lang="en-US" altLang="zh-CN" sz="2000" kern="0" dirty="0">
                <a:latin typeface="Arial" pitchFamily="34" charset="0"/>
                <a:ea typeface="微软雅黑" panose="020B0503020204020204" pitchFamily="34" charset="-122"/>
              </a:rPr>
              <a:t>s</a:t>
            </a:r>
            <a:r>
              <a:rPr lang="zh-CN" altLang="en-US" sz="2000" kern="0" dirty="0">
                <a:latin typeface="Arial" pitchFamily="34" charset="0"/>
                <a:ea typeface="微软雅黑" panose="020B0503020204020204" pitchFamily="34" charset="-122"/>
              </a:rPr>
              <a:t>时间内</a:t>
            </a:r>
          </a:p>
          <a:p>
            <a:pPr marL="342900" indent="-342900">
              <a:lnSpc>
                <a:spcPts val="3000"/>
              </a:lnSpc>
              <a:spcBef>
                <a:spcPts val="600"/>
              </a:spcBef>
              <a:buFontTx/>
              <a:buChar char="•"/>
              <a:defRPr/>
            </a:pPr>
            <a:r>
              <a:rPr lang="zh-CN" altLang="en-US" sz="2000" kern="0" dirty="0">
                <a:latin typeface="Arial" pitchFamily="34" charset="0"/>
                <a:ea typeface="微软雅黑" panose="020B0503020204020204" pitchFamily="34" charset="-122"/>
              </a:rPr>
              <a:t>被激发的分子，首先释放能量回到</a:t>
            </a:r>
            <a:r>
              <a:rPr lang="en-US" altLang="zh-CN" sz="2000" kern="0" dirty="0">
                <a:latin typeface="Arial" pitchFamily="34" charset="0"/>
                <a:ea typeface="微软雅黑" panose="020B0503020204020204" pitchFamily="34" charset="-122"/>
              </a:rPr>
              <a:t>S</a:t>
            </a:r>
            <a:r>
              <a:rPr lang="en-US" altLang="zh-CN" sz="2000" kern="0" baseline="-25000" dirty="0">
                <a:latin typeface="Arial" pitchFamily="34" charset="0"/>
                <a:ea typeface="微软雅黑" panose="020B0503020204020204" pitchFamily="34" charset="-122"/>
              </a:rPr>
              <a:t>1</a:t>
            </a:r>
            <a:r>
              <a:rPr lang="zh-CN" altLang="en-US" sz="2000" kern="0" dirty="0">
                <a:latin typeface="Arial" pitchFamily="34" charset="0"/>
                <a:ea typeface="微软雅黑" panose="020B0503020204020204" pitchFamily="34" charset="-122"/>
              </a:rPr>
              <a:t>的最低振动能级，此过程发生在</a:t>
            </a:r>
            <a:r>
              <a:rPr lang="en-US" altLang="zh-CN" sz="2000" kern="0" dirty="0">
                <a:latin typeface="Arial" pitchFamily="34" charset="0"/>
                <a:ea typeface="微软雅黑" panose="020B0503020204020204" pitchFamily="34" charset="-122"/>
              </a:rPr>
              <a:t>10</a:t>
            </a:r>
            <a:r>
              <a:rPr lang="en-US" altLang="zh-CN" sz="2000" kern="0" baseline="30000" dirty="0">
                <a:latin typeface="Arial" pitchFamily="34" charset="0"/>
                <a:ea typeface="微软雅黑" panose="020B0503020204020204" pitchFamily="34" charset="-122"/>
              </a:rPr>
              <a:t>-12</a:t>
            </a:r>
            <a:r>
              <a:rPr lang="en-US" altLang="zh-CN" sz="2000" kern="0" dirty="0">
                <a:latin typeface="Arial" pitchFamily="34" charset="0"/>
                <a:ea typeface="微软雅黑" panose="020B0503020204020204" pitchFamily="34" charset="-122"/>
              </a:rPr>
              <a:t>s</a:t>
            </a:r>
            <a:r>
              <a:rPr lang="zh-CN" altLang="en-US" sz="2000" kern="0" dirty="0">
                <a:latin typeface="Arial" pitchFamily="34" charset="0"/>
                <a:ea typeface="微软雅黑" panose="020B0503020204020204" pitchFamily="34" charset="-122"/>
              </a:rPr>
              <a:t>内；然后</a:t>
            </a:r>
            <a:r>
              <a:rPr lang="zh-CN" altLang="en-US" sz="2000" kern="0" dirty="0">
                <a:solidFill>
                  <a:srgbClr val="0033CC"/>
                </a:solidFill>
                <a:latin typeface="Arial" pitchFamily="34" charset="0"/>
                <a:ea typeface="微软雅黑" panose="020B0503020204020204" pitchFamily="34" charset="-122"/>
              </a:rPr>
              <a:t>从</a:t>
            </a:r>
            <a:r>
              <a:rPr lang="en-US" altLang="zh-CN" sz="2000" kern="0" dirty="0">
                <a:solidFill>
                  <a:srgbClr val="0033CC"/>
                </a:solidFill>
                <a:latin typeface="Arial" pitchFamily="34" charset="0"/>
                <a:ea typeface="微软雅黑" panose="020B0503020204020204" pitchFamily="34" charset="-122"/>
              </a:rPr>
              <a:t>S</a:t>
            </a:r>
            <a:r>
              <a:rPr lang="en-US" altLang="zh-CN" sz="2000" kern="0" baseline="-25000" dirty="0">
                <a:solidFill>
                  <a:srgbClr val="0033CC"/>
                </a:solidFill>
                <a:latin typeface="Arial" pitchFamily="34" charset="0"/>
                <a:ea typeface="微软雅黑" panose="020B0503020204020204" pitchFamily="34" charset="-122"/>
              </a:rPr>
              <a:t>1</a:t>
            </a:r>
            <a:r>
              <a:rPr lang="zh-CN" altLang="en-US" sz="2000" kern="0" dirty="0">
                <a:solidFill>
                  <a:srgbClr val="0033CC"/>
                </a:solidFill>
                <a:latin typeface="Arial" pitchFamily="34" charset="0"/>
                <a:ea typeface="微软雅黑" panose="020B0503020204020204" pitchFamily="34" charset="-122"/>
              </a:rPr>
              <a:t>的最低振动能级回到</a:t>
            </a:r>
            <a:r>
              <a:rPr lang="en-US" altLang="zh-CN" sz="2000" kern="0" dirty="0">
                <a:solidFill>
                  <a:srgbClr val="0033CC"/>
                </a:solidFill>
                <a:latin typeface="Arial" pitchFamily="34" charset="0"/>
                <a:ea typeface="微软雅黑" panose="020B0503020204020204" pitchFamily="34" charset="-122"/>
              </a:rPr>
              <a:t>S</a:t>
            </a:r>
            <a:r>
              <a:rPr lang="en-US" altLang="zh-CN" sz="2000" kern="0" baseline="-25000" dirty="0">
                <a:solidFill>
                  <a:srgbClr val="0033CC"/>
                </a:solidFill>
                <a:latin typeface="Arial" pitchFamily="34" charset="0"/>
                <a:ea typeface="微软雅黑" panose="020B0503020204020204" pitchFamily="34" charset="-122"/>
              </a:rPr>
              <a:t>0</a:t>
            </a:r>
            <a:r>
              <a:rPr lang="zh-CN" altLang="en-US" sz="2000" kern="0" dirty="0">
                <a:solidFill>
                  <a:srgbClr val="0033CC"/>
                </a:solidFill>
                <a:latin typeface="Arial" pitchFamily="34" charset="0"/>
                <a:ea typeface="微软雅黑" panose="020B0503020204020204" pitchFamily="34" charset="-122"/>
              </a:rPr>
              <a:t>的各振动能级</a:t>
            </a:r>
            <a:r>
              <a:rPr lang="zh-CN" altLang="en-US" sz="2000" kern="0" dirty="0">
                <a:latin typeface="Arial" pitchFamily="34" charset="0"/>
                <a:ea typeface="微软雅黑" panose="020B0503020204020204" pitchFamily="34" charset="-122"/>
              </a:rPr>
              <a:t>，并以光子的形式释放能量，即发射</a:t>
            </a:r>
            <a:r>
              <a:rPr lang="zh-CN" altLang="en-US" sz="2000" kern="0" dirty="0">
                <a:solidFill>
                  <a:srgbClr val="0033CC"/>
                </a:solidFill>
                <a:latin typeface="Arial" pitchFamily="34" charset="0"/>
                <a:ea typeface="微软雅黑" panose="020B0503020204020204" pitchFamily="34" charset="-122"/>
              </a:rPr>
              <a:t>荧光</a:t>
            </a:r>
          </a:p>
        </p:txBody>
      </p:sp>
    </p:spTree>
    <p:extLst>
      <p:ext uri="{BB962C8B-B14F-4D97-AF65-F5344CB8AC3E}">
        <p14:creationId xmlns:p14="http://schemas.microsoft.com/office/powerpoint/2010/main" val="4050573418"/>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B3830D31-5672-44DE-A44B-50EBFC65FC9C}"/>
              </a:ext>
            </a:extLst>
          </p:cNvPr>
          <p:cNvSpPr/>
          <p:nvPr/>
        </p:nvSpPr>
        <p:spPr>
          <a:xfrm>
            <a:off x="-8626" y="0"/>
            <a:ext cx="12200626" cy="1116000"/>
          </a:xfrm>
          <a:prstGeom prst="rect">
            <a:avLst/>
          </a:prstGeom>
          <a:solidFill>
            <a:srgbClr val="FFC00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B6BB7354-F56D-41C6-BC76-372882A30A1F}"/>
              </a:ext>
            </a:extLst>
          </p:cNvPr>
          <p:cNvSpPr/>
          <p:nvPr/>
        </p:nvSpPr>
        <p:spPr>
          <a:xfrm>
            <a:off x="-8626" y="-15901"/>
            <a:ext cx="12200626" cy="1080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ectangle 9">
            <a:extLst>
              <a:ext uri="{FF2B5EF4-FFF2-40B4-BE49-F238E27FC236}">
                <a16:creationId xmlns:a16="http://schemas.microsoft.com/office/drawing/2014/main" id="{8D9D7B00-D4DE-417A-8FBB-2BA53E14B429}"/>
              </a:ext>
            </a:extLst>
          </p:cNvPr>
          <p:cNvSpPr/>
          <p:nvPr/>
        </p:nvSpPr>
        <p:spPr>
          <a:xfrm>
            <a:off x="3832407" y="283751"/>
            <a:ext cx="4527187" cy="692498"/>
          </a:xfrm>
          <a:prstGeom prst="rect">
            <a:avLst/>
          </a:prstGeom>
        </p:spPr>
        <p:txBody>
          <a:bodyPr wrap="square" anchor="ctr" anchorCtr="1">
            <a:no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本章主要内容</a:t>
            </a:r>
          </a:p>
        </p:txBody>
      </p:sp>
      <p:sp>
        <p:nvSpPr>
          <p:cNvPr id="21" name="文本框 18">
            <a:extLst>
              <a:ext uri="{FF2B5EF4-FFF2-40B4-BE49-F238E27FC236}">
                <a16:creationId xmlns:a16="http://schemas.microsoft.com/office/drawing/2014/main" id="{0464BD89-E791-4BE8-ADC0-EC83AAEA5419}"/>
              </a:ext>
            </a:extLst>
          </p:cNvPr>
          <p:cNvSpPr txBox="1"/>
          <p:nvPr/>
        </p:nvSpPr>
        <p:spPr>
          <a:xfrm>
            <a:off x="2927165" y="1759253"/>
            <a:ext cx="4134465" cy="523220"/>
          </a:xfrm>
          <a:prstGeom prst="rect">
            <a:avLst/>
          </a:prstGeom>
          <a:noFill/>
        </p:spPr>
        <p:txBody>
          <a:bodyPr wrap="none">
            <a:spAutoFit/>
          </a:bodyPr>
          <a:lstStyle/>
          <a:p>
            <a:pPr>
              <a:defRPr/>
            </a:pPr>
            <a:r>
              <a:rPr lang="zh-CN" altLang="en-US" sz="2800" b="1" dirty="0">
                <a:latin typeface="Arial" panose="020B0604020202020204" pitchFamily="34" charset="0"/>
                <a:ea typeface="微软雅黑" pitchFamily="34" charset="-122"/>
              </a:rPr>
              <a:t>细胞形态结构的观察方法</a:t>
            </a:r>
          </a:p>
        </p:txBody>
      </p:sp>
      <p:grpSp>
        <p:nvGrpSpPr>
          <p:cNvPr id="22" name="组合 34">
            <a:extLst>
              <a:ext uri="{FF2B5EF4-FFF2-40B4-BE49-F238E27FC236}">
                <a16:creationId xmlns:a16="http://schemas.microsoft.com/office/drawing/2014/main" id="{BC215191-DA02-41D7-898D-A6BBD6538580}"/>
              </a:ext>
            </a:extLst>
          </p:cNvPr>
          <p:cNvGrpSpPr>
            <a:grpSpLocks/>
          </p:cNvGrpSpPr>
          <p:nvPr/>
        </p:nvGrpSpPr>
        <p:grpSpPr bwMode="auto">
          <a:xfrm>
            <a:off x="2171655" y="1759253"/>
            <a:ext cx="662847" cy="523220"/>
            <a:chOff x="3421248" y="2047768"/>
            <a:chExt cx="663200" cy="522566"/>
          </a:xfrm>
        </p:grpSpPr>
        <p:sp>
          <p:nvSpPr>
            <p:cNvPr id="23" name="文本框 16">
              <a:extLst>
                <a:ext uri="{FF2B5EF4-FFF2-40B4-BE49-F238E27FC236}">
                  <a16:creationId xmlns:a16="http://schemas.microsoft.com/office/drawing/2014/main" id="{19E0BD98-5A01-4DFE-A790-A0CDC2613CAF}"/>
                </a:ext>
              </a:extLst>
            </p:cNvPr>
            <p:cNvSpPr txBox="1">
              <a:spLocks noChangeArrowheads="1"/>
            </p:cNvSpPr>
            <p:nvPr/>
          </p:nvSpPr>
          <p:spPr bwMode="auto">
            <a:xfrm>
              <a:off x="3421248" y="2047768"/>
              <a:ext cx="585730" cy="5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微软雅黑" panose="020B0503020204020204" pitchFamily="34" charset="-122"/>
                </a:rPr>
                <a:t>01</a:t>
              </a:r>
              <a:endParaRPr lang="zh-CN" altLang="en-US" sz="2800" b="1" dirty="0">
                <a:ea typeface="微软雅黑" panose="020B0503020204020204" pitchFamily="34" charset="-122"/>
              </a:endParaRPr>
            </a:p>
          </p:txBody>
        </p:sp>
        <p:cxnSp>
          <p:nvCxnSpPr>
            <p:cNvPr id="24" name="直接连接符 23">
              <a:extLst>
                <a:ext uri="{FF2B5EF4-FFF2-40B4-BE49-F238E27FC236}">
                  <a16:creationId xmlns:a16="http://schemas.microsoft.com/office/drawing/2014/main" id="{A2099282-23AD-442C-A8B8-99E461B9F5BD}"/>
                </a:ext>
              </a:extLst>
            </p:cNvPr>
            <p:cNvCxnSpPr/>
            <p:nvPr/>
          </p:nvCxnSpPr>
          <p:spPr>
            <a:xfrm flipH="1">
              <a:off x="3796295" y="2224825"/>
              <a:ext cx="288153" cy="287640"/>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25" name="文本框 24">
            <a:extLst>
              <a:ext uri="{FF2B5EF4-FFF2-40B4-BE49-F238E27FC236}">
                <a16:creationId xmlns:a16="http://schemas.microsoft.com/office/drawing/2014/main" id="{909CAC00-489E-4987-BB55-7622966BC8CB}"/>
              </a:ext>
            </a:extLst>
          </p:cNvPr>
          <p:cNvSpPr txBox="1"/>
          <p:nvPr/>
        </p:nvSpPr>
        <p:spPr>
          <a:xfrm>
            <a:off x="2927165" y="2673982"/>
            <a:ext cx="4233851" cy="523220"/>
          </a:xfrm>
          <a:prstGeom prst="rect">
            <a:avLst/>
          </a:prstGeom>
          <a:noFill/>
        </p:spPr>
        <p:txBody>
          <a:bodyPr wrap="none">
            <a:spAutoFit/>
          </a:bodyPr>
          <a:lstStyle/>
          <a:p>
            <a:pPr>
              <a:defRPr/>
            </a:pPr>
            <a:r>
              <a:rPr lang="zh-CN" altLang="en-US" sz="2800" b="1" dirty="0">
                <a:latin typeface="Arial" panose="020B0604020202020204" pitchFamily="34" charset="0"/>
                <a:ea typeface="微软雅黑" pitchFamily="34" charset="-122"/>
              </a:rPr>
              <a:t>细胞及其组分的分析方法</a:t>
            </a:r>
          </a:p>
        </p:txBody>
      </p:sp>
      <p:grpSp>
        <p:nvGrpSpPr>
          <p:cNvPr id="26" name="组合 36">
            <a:extLst>
              <a:ext uri="{FF2B5EF4-FFF2-40B4-BE49-F238E27FC236}">
                <a16:creationId xmlns:a16="http://schemas.microsoft.com/office/drawing/2014/main" id="{9E7DEA1A-9859-4F44-84C1-E655C0195009}"/>
              </a:ext>
            </a:extLst>
          </p:cNvPr>
          <p:cNvGrpSpPr>
            <a:grpSpLocks/>
          </p:cNvGrpSpPr>
          <p:nvPr/>
        </p:nvGrpSpPr>
        <p:grpSpPr bwMode="auto">
          <a:xfrm>
            <a:off x="2171653" y="2673982"/>
            <a:ext cx="692830" cy="523220"/>
            <a:chOff x="3421248" y="2627150"/>
            <a:chExt cx="693199" cy="524155"/>
          </a:xfrm>
        </p:grpSpPr>
        <p:sp>
          <p:nvSpPr>
            <p:cNvPr id="30" name="文本框 23">
              <a:extLst>
                <a:ext uri="{FF2B5EF4-FFF2-40B4-BE49-F238E27FC236}">
                  <a16:creationId xmlns:a16="http://schemas.microsoft.com/office/drawing/2014/main" id="{02040612-515C-40B8-8F1C-37C683E6907C}"/>
                </a:ext>
              </a:extLst>
            </p:cNvPr>
            <p:cNvSpPr txBox="1">
              <a:spLocks noChangeArrowheads="1"/>
            </p:cNvSpPr>
            <p:nvPr/>
          </p:nvSpPr>
          <p:spPr bwMode="auto">
            <a:xfrm>
              <a:off x="3421248" y="2627150"/>
              <a:ext cx="585730" cy="52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微软雅黑" panose="020B0503020204020204" pitchFamily="34" charset="-122"/>
                </a:rPr>
                <a:t>02</a:t>
              </a:r>
              <a:endParaRPr lang="zh-CN" altLang="en-US" sz="2800" b="1" dirty="0">
                <a:ea typeface="微软雅黑" panose="020B0503020204020204" pitchFamily="34" charset="-122"/>
              </a:endParaRPr>
            </a:p>
          </p:txBody>
        </p:sp>
        <p:cxnSp>
          <p:nvCxnSpPr>
            <p:cNvPr id="31" name="直接连接符 30">
              <a:extLst>
                <a:ext uri="{FF2B5EF4-FFF2-40B4-BE49-F238E27FC236}">
                  <a16:creationId xmlns:a16="http://schemas.microsoft.com/office/drawing/2014/main" id="{B4D027BE-0218-453A-9BDA-1200B7DBC660}"/>
                </a:ext>
              </a:extLst>
            </p:cNvPr>
            <p:cNvCxnSpPr/>
            <p:nvPr/>
          </p:nvCxnSpPr>
          <p:spPr>
            <a:xfrm flipH="1">
              <a:off x="3826294" y="2788158"/>
              <a:ext cx="288153" cy="288515"/>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32" name="文本框 30">
            <a:extLst>
              <a:ext uri="{FF2B5EF4-FFF2-40B4-BE49-F238E27FC236}">
                <a16:creationId xmlns:a16="http://schemas.microsoft.com/office/drawing/2014/main" id="{9BC12D51-38B7-423A-8AF5-7F5CC2BAA7D0}"/>
              </a:ext>
            </a:extLst>
          </p:cNvPr>
          <p:cNvSpPr txBox="1"/>
          <p:nvPr/>
        </p:nvSpPr>
        <p:spPr>
          <a:xfrm>
            <a:off x="2927165" y="3588711"/>
            <a:ext cx="3515706" cy="523220"/>
          </a:xfrm>
          <a:prstGeom prst="rect">
            <a:avLst/>
          </a:prstGeom>
          <a:noFill/>
        </p:spPr>
        <p:txBody>
          <a:bodyPr wrap="none">
            <a:spAutoFit/>
          </a:bodyPr>
          <a:lstStyle/>
          <a:p>
            <a:pPr>
              <a:defRPr/>
            </a:pPr>
            <a:r>
              <a:rPr lang="zh-CN" altLang="en-US" sz="2800" b="1" dirty="0">
                <a:latin typeface="Arial" panose="020B0604020202020204" pitchFamily="34" charset="0"/>
                <a:ea typeface="微软雅黑" pitchFamily="34" charset="-122"/>
              </a:rPr>
              <a:t>细胞培养与细胞工程</a:t>
            </a:r>
          </a:p>
        </p:txBody>
      </p:sp>
      <p:grpSp>
        <p:nvGrpSpPr>
          <p:cNvPr id="33" name="组合 38">
            <a:extLst>
              <a:ext uri="{FF2B5EF4-FFF2-40B4-BE49-F238E27FC236}">
                <a16:creationId xmlns:a16="http://schemas.microsoft.com/office/drawing/2014/main" id="{91D36CC8-DF90-48A0-AC8C-4E260752D0E9}"/>
              </a:ext>
            </a:extLst>
          </p:cNvPr>
          <p:cNvGrpSpPr>
            <a:grpSpLocks/>
          </p:cNvGrpSpPr>
          <p:nvPr/>
        </p:nvGrpSpPr>
        <p:grpSpPr bwMode="auto">
          <a:xfrm>
            <a:off x="2161962" y="3588711"/>
            <a:ext cx="712210" cy="523220"/>
            <a:chOff x="3421249" y="3200893"/>
            <a:chExt cx="712589" cy="522566"/>
          </a:xfrm>
        </p:grpSpPr>
        <p:sp>
          <p:nvSpPr>
            <p:cNvPr id="34" name="文本框 29">
              <a:extLst>
                <a:ext uri="{FF2B5EF4-FFF2-40B4-BE49-F238E27FC236}">
                  <a16:creationId xmlns:a16="http://schemas.microsoft.com/office/drawing/2014/main" id="{05C70BA8-D5B8-40B4-AF19-9D835A5D1DD7}"/>
                </a:ext>
              </a:extLst>
            </p:cNvPr>
            <p:cNvSpPr txBox="1">
              <a:spLocks noChangeArrowheads="1"/>
            </p:cNvSpPr>
            <p:nvPr/>
          </p:nvSpPr>
          <p:spPr bwMode="auto">
            <a:xfrm>
              <a:off x="3421249" y="3200893"/>
              <a:ext cx="585730" cy="5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微软雅黑" panose="020B0503020204020204" pitchFamily="34" charset="-122"/>
                </a:rPr>
                <a:t>03</a:t>
              </a:r>
              <a:endParaRPr lang="zh-CN" altLang="en-US" sz="2800" b="1" dirty="0">
                <a:ea typeface="微软雅黑" panose="020B0503020204020204" pitchFamily="34" charset="-122"/>
              </a:endParaRPr>
            </a:p>
          </p:txBody>
        </p:sp>
        <p:cxnSp>
          <p:nvCxnSpPr>
            <p:cNvPr id="35" name="直接连接符 34">
              <a:extLst>
                <a:ext uri="{FF2B5EF4-FFF2-40B4-BE49-F238E27FC236}">
                  <a16:creationId xmlns:a16="http://schemas.microsoft.com/office/drawing/2014/main" id="{ED9BBFFC-1DBC-4E81-ACFB-0E5EA39E7575}"/>
                </a:ext>
              </a:extLst>
            </p:cNvPr>
            <p:cNvCxnSpPr/>
            <p:nvPr/>
          </p:nvCxnSpPr>
          <p:spPr>
            <a:xfrm flipH="1">
              <a:off x="3845685" y="3318356"/>
              <a:ext cx="288153" cy="287640"/>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36" name="文本框 30">
            <a:extLst>
              <a:ext uri="{FF2B5EF4-FFF2-40B4-BE49-F238E27FC236}">
                <a16:creationId xmlns:a16="http://schemas.microsoft.com/office/drawing/2014/main" id="{36B15DE4-AA93-4052-8788-734425353BAD}"/>
              </a:ext>
            </a:extLst>
          </p:cNvPr>
          <p:cNvSpPr txBox="1"/>
          <p:nvPr/>
        </p:nvSpPr>
        <p:spPr>
          <a:xfrm>
            <a:off x="2927165" y="4503440"/>
            <a:ext cx="4852610" cy="523220"/>
          </a:xfrm>
          <a:prstGeom prst="rect">
            <a:avLst/>
          </a:prstGeom>
          <a:noFill/>
        </p:spPr>
        <p:txBody>
          <a:bodyPr wrap="none">
            <a:spAutoFit/>
          </a:bodyPr>
          <a:lstStyle/>
          <a:p>
            <a:pPr>
              <a:defRPr/>
            </a:pPr>
            <a:r>
              <a:rPr lang="zh-CN" altLang="en-US" sz="2800" b="1" dirty="0">
                <a:latin typeface="Arial" panose="020B0604020202020204" pitchFamily="34" charset="0"/>
                <a:ea typeface="微软雅黑" pitchFamily="34" charset="-122"/>
              </a:rPr>
              <a:t>细胞及生物大分子的动态变化</a:t>
            </a:r>
          </a:p>
        </p:txBody>
      </p:sp>
      <p:grpSp>
        <p:nvGrpSpPr>
          <p:cNvPr id="37" name="组合 38">
            <a:extLst>
              <a:ext uri="{FF2B5EF4-FFF2-40B4-BE49-F238E27FC236}">
                <a16:creationId xmlns:a16="http://schemas.microsoft.com/office/drawing/2014/main" id="{4E544942-2E9E-4B4C-97D9-53FD4367358C}"/>
              </a:ext>
            </a:extLst>
          </p:cNvPr>
          <p:cNvGrpSpPr>
            <a:grpSpLocks/>
          </p:cNvGrpSpPr>
          <p:nvPr/>
        </p:nvGrpSpPr>
        <p:grpSpPr bwMode="auto">
          <a:xfrm>
            <a:off x="2161962" y="4503440"/>
            <a:ext cx="712210" cy="523220"/>
            <a:chOff x="3421249" y="3200893"/>
            <a:chExt cx="712589" cy="522566"/>
          </a:xfrm>
        </p:grpSpPr>
        <p:sp>
          <p:nvSpPr>
            <p:cNvPr id="38" name="文本框 29">
              <a:extLst>
                <a:ext uri="{FF2B5EF4-FFF2-40B4-BE49-F238E27FC236}">
                  <a16:creationId xmlns:a16="http://schemas.microsoft.com/office/drawing/2014/main" id="{F7D76762-D13B-446A-B7C0-61B1B582F45A}"/>
                </a:ext>
              </a:extLst>
            </p:cNvPr>
            <p:cNvSpPr txBox="1">
              <a:spLocks noChangeArrowheads="1"/>
            </p:cNvSpPr>
            <p:nvPr/>
          </p:nvSpPr>
          <p:spPr bwMode="auto">
            <a:xfrm>
              <a:off x="3421249" y="3200893"/>
              <a:ext cx="585730" cy="5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微软雅黑" panose="020B0503020204020204" pitchFamily="34" charset="-122"/>
                </a:rPr>
                <a:t>04</a:t>
              </a:r>
              <a:endParaRPr lang="zh-CN" altLang="en-US" sz="2800" b="1" dirty="0">
                <a:ea typeface="微软雅黑" panose="020B0503020204020204" pitchFamily="34" charset="-122"/>
              </a:endParaRPr>
            </a:p>
          </p:txBody>
        </p:sp>
        <p:cxnSp>
          <p:nvCxnSpPr>
            <p:cNvPr id="39" name="直接连接符 38">
              <a:extLst>
                <a:ext uri="{FF2B5EF4-FFF2-40B4-BE49-F238E27FC236}">
                  <a16:creationId xmlns:a16="http://schemas.microsoft.com/office/drawing/2014/main" id="{80C9AD55-85B9-4EDA-9CAB-0C763C6FF3B4}"/>
                </a:ext>
              </a:extLst>
            </p:cNvPr>
            <p:cNvCxnSpPr/>
            <p:nvPr/>
          </p:nvCxnSpPr>
          <p:spPr>
            <a:xfrm flipH="1">
              <a:off x="3845685" y="3318356"/>
              <a:ext cx="288153" cy="287640"/>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40" name="文本框 30">
            <a:extLst>
              <a:ext uri="{FF2B5EF4-FFF2-40B4-BE49-F238E27FC236}">
                <a16:creationId xmlns:a16="http://schemas.microsoft.com/office/drawing/2014/main" id="{15D30893-6317-45E4-A717-17D936DE6A77}"/>
              </a:ext>
            </a:extLst>
          </p:cNvPr>
          <p:cNvSpPr txBox="1"/>
          <p:nvPr/>
        </p:nvSpPr>
        <p:spPr>
          <a:xfrm>
            <a:off x="2927165" y="5418167"/>
            <a:ext cx="4852610" cy="523220"/>
          </a:xfrm>
          <a:prstGeom prst="rect">
            <a:avLst/>
          </a:prstGeom>
          <a:noFill/>
        </p:spPr>
        <p:txBody>
          <a:bodyPr wrap="none">
            <a:spAutoFit/>
          </a:bodyPr>
          <a:lstStyle/>
          <a:p>
            <a:pPr>
              <a:defRPr/>
            </a:pPr>
            <a:r>
              <a:rPr lang="zh-CN" altLang="en-US" sz="2800" b="1" dirty="0">
                <a:latin typeface="Arial" panose="020B0604020202020204" pitchFamily="34" charset="0"/>
                <a:ea typeface="微软雅黑" pitchFamily="34" charset="-122"/>
              </a:rPr>
              <a:t>模式生物与功能基因组的研究</a:t>
            </a:r>
          </a:p>
        </p:txBody>
      </p:sp>
      <p:grpSp>
        <p:nvGrpSpPr>
          <p:cNvPr id="41" name="组合 38">
            <a:extLst>
              <a:ext uri="{FF2B5EF4-FFF2-40B4-BE49-F238E27FC236}">
                <a16:creationId xmlns:a16="http://schemas.microsoft.com/office/drawing/2014/main" id="{F0F533ED-650D-433E-948D-07628D23E717}"/>
              </a:ext>
            </a:extLst>
          </p:cNvPr>
          <p:cNvGrpSpPr>
            <a:grpSpLocks/>
          </p:cNvGrpSpPr>
          <p:nvPr/>
        </p:nvGrpSpPr>
        <p:grpSpPr bwMode="auto">
          <a:xfrm>
            <a:off x="2161962" y="5418167"/>
            <a:ext cx="712210" cy="523220"/>
            <a:chOff x="3421249" y="3200893"/>
            <a:chExt cx="712589" cy="522566"/>
          </a:xfrm>
        </p:grpSpPr>
        <p:sp>
          <p:nvSpPr>
            <p:cNvPr id="42" name="文本框 29">
              <a:extLst>
                <a:ext uri="{FF2B5EF4-FFF2-40B4-BE49-F238E27FC236}">
                  <a16:creationId xmlns:a16="http://schemas.microsoft.com/office/drawing/2014/main" id="{DA1DDB70-7B9B-4F63-98B5-C8D8ACA4CD4A}"/>
                </a:ext>
              </a:extLst>
            </p:cNvPr>
            <p:cNvSpPr txBox="1">
              <a:spLocks noChangeArrowheads="1"/>
            </p:cNvSpPr>
            <p:nvPr/>
          </p:nvSpPr>
          <p:spPr bwMode="auto">
            <a:xfrm>
              <a:off x="3421249" y="3200893"/>
              <a:ext cx="585730" cy="5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微软雅黑" panose="020B0503020204020204" pitchFamily="34" charset="-122"/>
                </a:rPr>
                <a:t>05</a:t>
              </a:r>
              <a:endParaRPr lang="zh-CN" altLang="en-US" sz="2800" b="1" dirty="0">
                <a:ea typeface="微软雅黑" panose="020B0503020204020204" pitchFamily="34" charset="-122"/>
              </a:endParaRPr>
            </a:p>
          </p:txBody>
        </p:sp>
        <p:cxnSp>
          <p:nvCxnSpPr>
            <p:cNvPr id="43" name="直接连接符 42">
              <a:extLst>
                <a:ext uri="{FF2B5EF4-FFF2-40B4-BE49-F238E27FC236}">
                  <a16:creationId xmlns:a16="http://schemas.microsoft.com/office/drawing/2014/main" id="{8C80E7B2-F5FC-4D03-8CE5-FFE70BFF93D9}"/>
                </a:ext>
              </a:extLst>
            </p:cNvPr>
            <p:cNvCxnSpPr/>
            <p:nvPr/>
          </p:nvCxnSpPr>
          <p:spPr>
            <a:xfrm flipH="1">
              <a:off x="3845685" y="3318356"/>
              <a:ext cx="288153" cy="287640"/>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905915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par>
                                <p:cTn id="8" presetID="56" presetClass="path" presetSubtype="0" accel="50000" decel="50000" fill="hold" nodeType="withEffect">
                                  <p:stCondLst>
                                    <p:cond delay="0"/>
                                  </p:stCondLst>
                                  <p:childTnLst>
                                    <p:animMotion origin="layout" path="M -0.03737 0.0412 L -4.16667E-7 -1.11111E-6 " pathEditMode="relative" rAng="0" ptsTypes="AA">
                                      <p:cBhvr>
                                        <p:cTn id="9" dur="700" fill="hold"/>
                                        <p:tgtEl>
                                          <p:spTgt spid="22"/>
                                        </p:tgtEl>
                                        <p:attrNameLst>
                                          <p:attrName>ppt_x</p:attrName>
                                          <p:attrName>ppt_y</p:attrName>
                                        </p:attrNameLst>
                                      </p:cBhvr>
                                      <p:rCtr x="1862" y="-2060"/>
                                    </p:animMotion>
                                  </p:childTnLst>
                                </p:cTn>
                              </p:par>
                              <p:par>
                                <p:cTn id="10" presetID="22" presetClass="entr" presetSubtype="8" fill="hold" grpId="0" nodeType="withEffect">
                                  <p:stCondLst>
                                    <p:cond delay="25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par>
                                <p:cTn id="13" presetID="10" presetClass="entr" presetSubtype="0" fill="hold" nodeType="withEffect">
                                  <p:stCondLst>
                                    <p:cond delay="25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childTnLst>
                                </p:cTn>
                              </p:par>
                              <p:par>
                                <p:cTn id="16" presetID="56" presetClass="path" presetSubtype="0" accel="50000" decel="50000" fill="hold" nodeType="withEffect">
                                  <p:stCondLst>
                                    <p:cond delay="250"/>
                                  </p:stCondLst>
                                  <p:childTnLst>
                                    <p:animMotion origin="layout" path="M -0.03737 0.0412 L -4.16667E-7 -7.40741E-7 " pathEditMode="relative" rAng="0" ptsTypes="AA">
                                      <p:cBhvr>
                                        <p:cTn id="17" dur="700" fill="hold"/>
                                        <p:tgtEl>
                                          <p:spTgt spid="26"/>
                                        </p:tgtEl>
                                        <p:attrNameLst>
                                          <p:attrName>ppt_x</p:attrName>
                                          <p:attrName>ppt_y</p:attrName>
                                        </p:attrNameLst>
                                      </p:cBhvr>
                                      <p:rCtr x="1862" y="-2060"/>
                                    </p:animMotion>
                                  </p:childTnLst>
                                </p:cTn>
                              </p:par>
                              <p:par>
                                <p:cTn id="18" presetID="22" presetClass="entr" presetSubtype="8" fill="hold" grpId="0" nodeType="withEffect">
                                  <p:stCondLst>
                                    <p:cond delay="50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par>
                                <p:cTn id="21" presetID="10" presetClass="entr" presetSubtype="0" fill="hold" nodeType="withEffect">
                                  <p:stCondLst>
                                    <p:cond delay="50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1000"/>
                                        <p:tgtEl>
                                          <p:spTgt spid="33"/>
                                        </p:tgtEl>
                                      </p:cBhvr>
                                    </p:animEffect>
                                  </p:childTnLst>
                                </p:cTn>
                              </p:par>
                              <p:par>
                                <p:cTn id="24" presetID="56" presetClass="path" presetSubtype="0" accel="50000" decel="50000" fill="hold" nodeType="withEffect">
                                  <p:stCondLst>
                                    <p:cond delay="500"/>
                                  </p:stCondLst>
                                  <p:childTnLst>
                                    <p:animMotion origin="layout" path="M -0.03737 0.0412 L -1.66667E-6 4.81481E-6 " pathEditMode="relative" rAng="0" ptsTypes="AA">
                                      <p:cBhvr>
                                        <p:cTn id="25" dur="700" fill="hold"/>
                                        <p:tgtEl>
                                          <p:spTgt spid="33"/>
                                        </p:tgtEl>
                                        <p:attrNameLst>
                                          <p:attrName>ppt_x</p:attrName>
                                          <p:attrName>ppt_y</p:attrName>
                                        </p:attrNameLst>
                                      </p:cBhvr>
                                      <p:rCtr x="1862" y="-2060"/>
                                    </p:animMotion>
                                  </p:childTnLst>
                                </p:cTn>
                              </p:par>
                              <p:par>
                                <p:cTn id="26" presetID="22" presetClass="entr" presetSubtype="8" fill="hold" grpId="0" nodeType="withEffect">
                                  <p:stCondLst>
                                    <p:cond delay="750"/>
                                  </p:stCondLst>
                                  <p:childTnLst>
                                    <p:set>
                                      <p:cBhvr>
                                        <p:cTn id="27" dur="1" fill="hold">
                                          <p:stCondLst>
                                            <p:cond delay="0"/>
                                          </p:stCondLst>
                                        </p:cTn>
                                        <p:tgtEl>
                                          <p:spTgt spid="32"/>
                                        </p:tgtEl>
                                        <p:attrNameLst>
                                          <p:attrName>style.visibility</p:attrName>
                                        </p:attrNameLst>
                                      </p:cBhvr>
                                      <p:to>
                                        <p:strVal val="visible"/>
                                      </p:to>
                                    </p:set>
                                    <p:animEffect transition="in" filter="wipe(left)">
                                      <p:cBhvr>
                                        <p:cTn id="28" dur="500"/>
                                        <p:tgtEl>
                                          <p:spTgt spid="32"/>
                                        </p:tgtEl>
                                      </p:cBhvr>
                                    </p:animEffect>
                                  </p:childTnLst>
                                </p:cTn>
                              </p:par>
                              <p:par>
                                <p:cTn id="29" presetID="10" presetClass="entr" presetSubtype="0" fill="hold" nodeType="withEffect">
                                  <p:stCondLst>
                                    <p:cond delay="75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1000"/>
                                        <p:tgtEl>
                                          <p:spTgt spid="37"/>
                                        </p:tgtEl>
                                      </p:cBhvr>
                                    </p:animEffect>
                                  </p:childTnLst>
                                </p:cTn>
                              </p:par>
                              <p:par>
                                <p:cTn id="32" presetID="56" presetClass="path" presetSubtype="0" accel="50000" decel="50000" fill="hold" nodeType="withEffect">
                                  <p:stCondLst>
                                    <p:cond delay="750"/>
                                  </p:stCondLst>
                                  <p:childTnLst>
                                    <p:animMotion origin="layout" path="M -0.03737 0.0412 L -1.66667E-6 4.07407E-6 " pathEditMode="relative" rAng="0" ptsTypes="AA">
                                      <p:cBhvr>
                                        <p:cTn id="33" dur="700" fill="hold"/>
                                        <p:tgtEl>
                                          <p:spTgt spid="37"/>
                                        </p:tgtEl>
                                        <p:attrNameLst>
                                          <p:attrName>ppt_x</p:attrName>
                                          <p:attrName>ppt_y</p:attrName>
                                        </p:attrNameLst>
                                      </p:cBhvr>
                                      <p:rCtr x="1862" y="-2060"/>
                                    </p:animMotion>
                                  </p:childTnLst>
                                </p:cTn>
                              </p:par>
                              <p:par>
                                <p:cTn id="34" presetID="22" presetClass="entr" presetSubtype="8" fill="hold" grpId="0" nodeType="withEffect">
                                  <p:stCondLst>
                                    <p:cond delay="1000"/>
                                  </p:stCondLst>
                                  <p:childTnLst>
                                    <p:set>
                                      <p:cBhvr>
                                        <p:cTn id="35" dur="1" fill="hold">
                                          <p:stCondLst>
                                            <p:cond delay="0"/>
                                          </p:stCondLst>
                                        </p:cTn>
                                        <p:tgtEl>
                                          <p:spTgt spid="36"/>
                                        </p:tgtEl>
                                        <p:attrNameLst>
                                          <p:attrName>style.visibility</p:attrName>
                                        </p:attrNameLst>
                                      </p:cBhvr>
                                      <p:to>
                                        <p:strVal val="visible"/>
                                      </p:to>
                                    </p:set>
                                    <p:animEffect transition="in" filter="wipe(left)">
                                      <p:cBhvr>
                                        <p:cTn id="36" dur="500"/>
                                        <p:tgtEl>
                                          <p:spTgt spid="36"/>
                                        </p:tgtEl>
                                      </p:cBhvr>
                                    </p:animEffect>
                                  </p:childTnLst>
                                </p:cTn>
                              </p:par>
                              <p:par>
                                <p:cTn id="37" presetID="10" presetClass="entr" presetSubtype="0" fill="hold" nodeType="withEffect">
                                  <p:stCondLst>
                                    <p:cond delay="100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1000"/>
                                        <p:tgtEl>
                                          <p:spTgt spid="41"/>
                                        </p:tgtEl>
                                      </p:cBhvr>
                                    </p:animEffect>
                                  </p:childTnLst>
                                </p:cTn>
                              </p:par>
                              <p:par>
                                <p:cTn id="40" presetID="56" presetClass="path" presetSubtype="0" accel="50000" decel="50000" fill="hold" nodeType="withEffect">
                                  <p:stCondLst>
                                    <p:cond delay="1000"/>
                                  </p:stCondLst>
                                  <p:childTnLst>
                                    <p:animMotion origin="layout" path="M -0.03737 0.04121 L 2.91667E-6 -1.48148E-6 " pathEditMode="relative" rAng="0" ptsTypes="AA">
                                      <p:cBhvr>
                                        <p:cTn id="41" dur="700" fill="hold"/>
                                        <p:tgtEl>
                                          <p:spTgt spid="41"/>
                                        </p:tgtEl>
                                        <p:attrNameLst>
                                          <p:attrName>ppt_x</p:attrName>
                                          <p:attrName>ppt_y</p:attrName>
                                        </p:attrNameLst>
                                      </p:cBhvr>
                                      <p:rCtr x="1862" y="-2060"/>
                                    </p:animMotion>
                                  </p:childTnLst>
                                </p:cTn>
                              </p:par>
                              <p:par>
                                <p:cTn id="42" presetID="22" presetClass="entr" presetSubtype="8" fill="hold" grpId="0" nodeType="withEffect">
                                  <p:stCondLst>
                                    <p:cond delay="1250"/>
                                  </p:stCondLst>
                                  <p:childTnLst>
                                    <p:set>
                                      <p:cBhvr>
                                        <p:cTn id="43" dur="1" fill="hold">
                                          <p:stCondLst>
                                            <p:cond delay="0"/>
                                          </p:stCondLst>
                                        </p:cTn>
                                        <p:tgtEl>
                                          <p:spTgt spid="40"/>
                                        </p:tgtEl>
                                        <p:attrNameLst>
                                          <p:attrName>style.visibility</p:attrName>
                                        </p:attrNameLst>
                                      </p:cBhvr>
                                      <p:to>
                                        <p:strVal val="visible"/>
                                      </p:to>
                                    </p:set>
                                    <p:animEffect transition="in" filter="wipe(left)">
                                      <p:cBhvr>
                                        <p:cTn id="4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32" grpId="0"/>
      <p:bldP spid="36" grpId="0"/>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内容占位符 2">
            <a:extLst>
              <a:ext uri="{FF2B5EF4-FFF2-40B4-BE49-F238E27FC236}">
                <a16:creationId xmlns:a16="http://schemas.microsoft.com/office/drawing/2014/main" id="{86577109-0562-4D91-88E0-6EE30386D171}"/>
              </a:ext>
            </a:extLst>
          </p:cNvPr>
          <p:cNvSpPr>
            <a:spLocks noGrp="1"/>
          </p:cNvSpPr>
          <p:nvPr>
            <p:ph idx="1"/>
          </p:nvPr>
        </p:nvSpPr>
        <p:spPr>
          <a:xfrm>
            <a:off x="824366" y="1268414"/>
            <a:ext cx="6084434" cy="5183187"/>
          </a:xfrm>
        </p:spPr>
        <p:txBody>
          <a:bodyPr>
            <a:normAutofit/>
          </a:bodyPr>
          <a:lstStyle/>
          <a:p>
            <a:pPr>
              <a:lnSpc>
                <a:spcPct val="200000"/>
              </a:lnSpc>
              <a:spcBef>
                <a:spcPts val="1200"/>
              </a:spcBef>
              <a:spcAft>
                <a:spcPts val="1200"/>
              </a:spcAft>
            </a:pPr>
            <a:r>
              <a:rPr lang="zh-CN" altLang="en-US" sz="2400" b="1" dirty="0">
                <a:solidFill>
                  <a:srgbClr val="0033CC"/>
                </a:solidFill>
              </a:rPr>
              <a:t>免疫荧光技术</a:t>
            </a:r>
            <a:endParaRPr lang="en-US" altLang="zh-CN" sz="2400" b="1" dirty="0">
              <a:solidFill>
                <a:srgbClr val="0033CC"/>
              </a:solidFill>
            </a:endParaRPr>
          </a:p>
          <a:p>
            <a:pPr>
              <a:lnSpc>
                <a:spcPct val="200000"/>
              </a:lnSpc>
              <a:spcBef>
                <a:spcPts val="1200"/>
              </a:spcBef>
              <a:spcAft>
                <a:spcPts val="1200"/>
              </a:spcAft>
            </a:pPr>
            <a:r>
              <a:rPr lang="zh-CN" altLang="en-US" sz="2400" b="1" dirty="0">
                <a:solidFill>
                  <a:srgbClr val="0033CC"/>
                </a:solidFill>
              </a:rPr>
              <a:t>荧光素直接标记技术</a:t>
            </a:r>
            <a:endParaRPr lang="en-US" altLang="zh-CN" sz="2400" b="1" dirty="0">
              <a:solidFill>
                <a:srgbClr val="0033CC"/>
              </a:solidFill>
            </a:endParaRPr>
          </a:p>
          <a:p>
            <a:pPr>
              <a:lnSpc>
                <a:spcPct val="200000"/>
              </a:lnSpc>
              <a:spcBef>
                <a:spcPts val="1200"/>
              </a:spcBef>
              <a:spcAft>
                <a:spcPts val="1200"/>
              </a:spcAft>
            </a:pPr>
            <a:r>
              <a:rPr lang="zh-CN" altLang="en-US" sz="2400" b="1" dirty="0">
                <a:solidFill>
                  <a:srgbClr val="0033CC"/>
                </a:solidFill>
              </a:rPr>
              <a:t>绿色荧光蛋白</a:t>
            </a:r>
            <a:r>
              <a:rPr lang="en-US" altLang="zh-CN" sz="2400" dirty="0"/>
              <a:t>(GFP)</a:t>
            </a:r>
            <a:r>
              <a:rPr lang="zh-CN" altLang="en-US" sz="2400" dirty="0"/>
              <a:t>的基因与编码某种蛋白质的基因相</a:t>
            </a:r>
            <a:r>
              <a:rPr lang="zh-CN" altLang="en-US" sz="2400" b="1" dirty="0">
                <a:solidFill>
                  <a:srgbClr val="0033CC"/>
                </a:solidFill>
              </a:rPr>
              <a:t>融合表达</a:t>
            </a:r>
            <a:endParaRPr lang="zh-CN" altLang="en-US" sz="2400" dirty="0"/>
          </a:p>
        </p:txBody>
      </p:sp>
      <p:grpSp>
        <p:nvGrpSpPr>
          <p:cNvPr id="36868" name="组合 2">
            <a:extLst>
              <a:ext uri="{FF2B5EF4-FFF2-40B4-BE49-F238E27FC236}">
                <a16:creationId xmlns:a16="http://schemas.microsoft.com/office/drawing/2014/main" id="{FC17F60D-8AD0-4ADE-B117-5178749834AC}"/>
              </a:ext>
            </a:extLst>
          </p:cNvPr>
          <p:cNvGrpSpPr>
            <a:grpSpLocks/>
          </p:cNvGrpSpPr>
          <p:nvPr/>
        </p:nvGrpSpPr>
        <p:grpSpPr bwMode="auto">
          <a:xfrm>
            <a:off x="7781926" y="1415257"/>
            <a:ext cx="3286125" cy="4889500"/>
            <a:chOff x="5358929" y="1341008"/>
            <a:chExt cx="3286133" cy="4890116"/>
          </a:xfrm>
        </p:grpSpPr>
        <p:pic>
          <p:nvPicPr>
            <p:cNvPr id="36869" name="Picture 5" descr="GFP的构建">
              <a:extLst>
                <a:ext uri="{FF2B5EF4-FFF2-40B4-BE49-F238E27FC236}">
                  <a16:creationId xmlns:a16="http://schemas.microsoft.com/office/drawing/2014/main" id="{05615434-C351-4533-81A3-8EB1FC26338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358929" y="3711124"/>
              <a:ext cx="3286133"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1" descr="D:\编书\细胞生物学教材编写\第4版学习指南\Chapter 3 Fig\imagepage19.JPG">
              <a:extLst>
                <a:ext uri="{FF2B5EF4-FFF2-40B4-BE49-F238E27FC236}">
                  <a16:creationId xmlns:a16="http://schemas.microsoft.com/office/drawing/2014/main" id="{5E613A7B-C5C3-47D8-BD26-67B4D15C735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87248" y="1341008"/>
              <a:ext cx="3029494"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标题 2">
            <a:extLst>
              <a:ext uri="{FF2B5EF4-FFF2-40B4-BE49-F238E27FC236}">
                <a16:creationId xmlns:a16="http://schemas.microsoft.com/office/drawing/2014/main" id="{1CA5BA15-60BC-4B2C-91B0-31833CF4A77A}"/>
              </a:ext>
            </a:extLst>
          </p:cNvPr>
          <p:cNvSpPr>
            <a:spLocks noGrp="1"/>
          </p:cNvSpPr>
          <p:nvPr>
            <p:ph type="title"/>
          </p:nvPr>
        </p:nvSpPr>
        <p:spPr/>
        <p:txBody>
          <a:bodyPr/>
          <a:lstStyle/>
          <a:p>
            <a:r>
              <a:rPr lang="zh-CN" altLang="en-US" dirty="0"/>
              <a:t>（三）荧光显微镜</a:t>
            </a:r>
            <a:r>
              <a:rPr lang="en-US" altLang="zh-CN" dirty="0">
                <a:solidFill>
                  <a:srgbClr val="0033CC"/>
                </a:solidFill>
              </a:rPr>
              <a:t>——</a:t>
            </a:r>
            <a:r>
              <a:rPr lang="zh-CN" altLang="en-US" dirty="0">
                <a:solidFill>
                  <a:srgbClr val="0033CC"/>
                </a:solidFill>
              </a:rPr>
              <a:t>样品制备技术</a:t>
            </a:r>
          </a:p>
        </p:txBody>
      </p:sp>
    </p:spTree>
    <p:extLst>
      <p:ext uri="{BB962C8B-B14F-4D97-AF65-F5344CB8AC3E}">
        <p14:creationId xmlns:p14="http://schemas.microsoft.com/office/powerpoint/2010/main" val="4013458410"/>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2" name="Picture 2" descr="figure 9-24">
            <a:extLst>
              <a:ext uri="{FF2B5EF4-FFF2-40B4-BE49-F238E27FC236}">
                <a16:creationId xmlns:a16="http://schemas.microsoft.com/office/drawing/2014/main" id="{4A885FF7-EDB9-4DA2-A312-1E90DA2B092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20825" y="1563688"/>
            <a:ext cx="3024188"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2" descr="figure 9-25">
            <a:extLst>
              <a:ext uri="{FF2B5EF4-FFF2-40B4-BE49-F238E27FC236}">
                <a16:creationId xmlns:a16="http://schemas.microsoft.com/office/drawing/2014/main" id="{3C677991-EF8F-4749-ABF7-07D21198B1A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96000" y="1629569"/>
            <a:ext cx="2830513" cy="470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TextBox 3">
            <a:extLst>
              <a:ext uri="{FF2B5EF4-FFF2-40B4-BE49-F238E27FC236}">
                <a16:creationId xmlns:a16="http://schemas.microsoft.com/office/drawing/2014/main" id="{C8009CE8-9518-41DE-8FBF-5AA3641096B3}"/>
              </a:ext>
            </a:extLst>
          </p:cNvPr>
          <p:cNvSpPr txBox="1">
            <a:spLocks noChangeArrowheads="1"/>
          </p:cNvSpPr>
          <p:nvPr/>
        </p:nvSpPr>
        <p:spPr bwMode="auto">
          <a:xfrm>
            <a:off x="9147175" y="2644776"/>
            <a:ext cx="22098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kumimoji="1" lang="en-US" altLang="zh-CN" sz="2000" b="1" dirty="0">
                <a:ea typeface="宋体" panose="02010600030101010101" pitchFamily="2" charset="-122"/>
                <a:cs typeface="Arial" panose="020B0604020202020204" pitchFamily="34" charset="0"/>
              </a:rPr>
              <a:t>GFP as a reporter</a:t>
            </a:r>
            <a:r>
              <a:rPr kumimoji="1" lang="en-US" altLang="zh-CN" sz="2000" dirty="0">
                <a:ea typeface="宋体" panose="02010600030101010101" pitchFamily="2" charset="-122"/>
                <a:cs typeface="Arial" panose="020B0604020202020204" pitchFamily="34" charset="0"/>
              </a:rPr>
              <a:t>.  GFP gene was joined  to a fly promoter that is active  only  in neuron.</a:t>
            </a:r>
            <a:endParaRPr kumimoji="1" lang="zh-CN" altLang="en-US" sz="2000" dirty="0">
              <a:ea typeface="宋体" panose="02010600030101010101" pitchFamily="2" charset="-122"/>
              <a:cs typeface="Arial" panose="020B0604020202020204" pitchFamily="34" charset="0"/>
            </a:endParaRPr>
          </a:p>
        </p:txBody>
      </p:sp>
      <p:sp>
        <p:nvSpPr>
          <p:cNvPr id="2" name="标题 1">
            <a:extLst>
              <a:ext uri="{FF2B5EF4-FFF2-40B4-BE49-F238E27FC236}">
                <a16:creationId xmlns:a16="http://schemas.microsoft.com/office/drawing/2014/main" id="{057B68F3-103D-425F-8E4D-32FF84881558}"/>
              </a:ext>
            </a:extLst>
          </p:cNvPr>
          <p:cNvSpPr>
            <a:spLocks noGrp="1"/>
          </p:cNvSpPr>
          <p:nvPr>
            <p:ph type="title"/>
          </p:nvPr>
        </p:nvSpPr>
        <p:spPr/>
        <p:txBody>
          <a:bodyPr>
            <a:normAutofit/>
          </a:bodyPr>
          <a:lstStyle/>
          <a:p>
            <a:r>
              <a:rPr lang="zh-CN" altLang="en-US" dirty="0"/>
              <a:t>“照亮细胞”的绿色荧光蛋白 </a:t>
            </a:r>
            <a:r>
              <a:rPr lang="en-US" altLang="zh-CN" dirty="0"/>
              <a:t>green fluorescent protein</a:t>
            </a:r>
            <a:endParaRPr lang="zh-CN" altLang="en-US" dirty="0"/>
          </a:p>
        </p:txBody>
      </p:sp>
    </p:spTree>
    <p:extLst>
      <p:ext uri="{BB962C8B-B14F-4D97-AF65-F5344CB8AC3E}">
        <p14:creationId xmlns:p14="http://schemas.microsoft.com/office/powerpoint/2010/main" val="386223606"/>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a16="http://schemas.microsoft.com/office/drawing/2014/main" id="{236F27B0-387E-49DD-BD7D-32C8EE6BA21E}"/>
              </a:ext>
            </a:extLst>
          </p:cNvPr>
          <p:cNvSpPr>
            <a:spLocks noGrp="1"/>
          </p:cNvSpPr>
          <p:nvPr>
            <p:ph type="title"/>
          </p:nvPr>
        </p:nvSpPr>
        <p:spPr/>
        <p:txBody>
          <a:bodyPr/>
          <a:lstStyle/>
          <a:p>
            <a:r>
              <a:rPr lang="en-US" altLang="zh-CN" dirty="0"/>
              <a:t>The Nobel Prize in Chemistry 2008</a:t>
            </a:r>
            <a:endParaRPr lang="zh-CN" altLang="en-US" dirty="0"/>
          </a:p>
        </p:txBody>
      </p:sp>
      <p:sp>
        <p:nvSpPr>
          <p:cNvPr id="38915" name="矩形 3">
            <a:extLst>
              <a:ext uri="{FF2B5EF4-FFF2-40B4-BE49-F238E27FC236}">
                <a16:creationId xmlns:a16="http://schemas.microsoft.com/office/drawing/2014/main" id="{E134C15F-3E35-48DC-B6A2-B12D03759FEA}"/>
              </a:ext>
            </a:extLst>
          </p:cNvPr>
          <p:cNvSpPr>
            <a:spLocks noChangeArrowheads="1"/>
          </p:cNvSpPr>
          <p:nvPr/>
        </p:nvSpPr>
        <p:spPr bwMode="auto">
          <a:xfrm>
            <a:off x="241746" y="1645871"/>
            <a:ext cx="60356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r>
              <a:rPr lang="en-US" altLang="zh-CN" sz="2400" b="1" dirty="0">
                <a:solidFill>
                  <a:srgbClr val="0033CC"/>
                </a:solidFill>
                <a:ea typeface="宋体" panose="02010600030101010101" pitchFamily="2" charset="-122"/>
                <a:cs typeface="Arial" panose="020B0604020202020204" pitchFamily="34" charset="0"/>
              </a:rPr>
              <a:t>"for the discovery and development of the green fluorescent protein, GFP"</a:t>
            </a:r>
          </a:p>
        </p:txBody>
      </p:sp>
      <p:pic>
        <p:nvPicPr>
          <p:cNvPr id="6" name="图片 5">
            <a:extLst>
              <a:ext uri="{FF2B5EF4-FFF2-40B4-BE49-F238E27FC236}">
                <a16:creationId xmlns:a16="http://schemas.microsoft.com/office/drawing/2014/main" id="{60A9E049-6EB7-4258-BA7A-28E07CAB75E7}"/>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530522" y="3198809"/>
            <a:ext cx="5497286" cy="202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8028B07A-1017-4A5A-B999-6CBF091EAEAA}"/>
              </a:ext>
            </a:extLst>
          </p:cNvPr>
          <p:cNvPicPr>
            <a:picLocks noChangeAspect="1"/>
          </p:cNvPicPr>
          <p:nvPr/>
        </p:nvPicPr>
        <p:blipFill>
          <a:blip r:embed="rId4"/>
          <a:stretch>
            <a:fillRect/>
          </a:stretch>
        </p:blipFill>
        <p:spPr>
          <a:xfrm>
            <a:off x="164192" y="2689450"/>
            <a:ext cx="6190784" cy="3746016"/>
          </a:xfrm>
          <a:prstGeom prst="rect">
            <a:avLst/>
          </a:prstGeom>
        </p:spPr>
      </p:pic>
    </p:spTree>
    <p:extLst>
      <p:ext uri="{BB962C8B-B14F-4D97-AF65-F5344CB8AC3E}">
        <p14:creationId xmlns:p14="http://schemas.microsoft.com/office/powerpoint/2010/main" val="3785070753"/>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a:extLst>
              <a:ext uri="{FF2B5EF4-FFF2-40B4-BE49-F238E27FC236}">
                <a16:creationId xmlns:a16="http://schemas.microsoft.com/office/drawing/2014/main" id="{29AEC5DF-5DE0-4783-9AAE-7C8475C423CF}"/>
              </a:ext>
            </a:extLst>
          </p:cNvPr>
          <p:cNvSpPr>
            <a:spLocks noGrp="1"/>
          </p:cNvSpPr>
          <p:nvPr>
            <p:ph type="title"/>
          </p:nvPr>
        </p:nvSpPr>
        <p:spPr/>
        <p:txBody>
          <a:bodyPr/>
          <a:lstStyle/>
          <a:p>
            <a:pPr algn="l" eaLnBrk="1" hangingPunct="1"/>
            <a:r>
              <a:rPr lang="zh-CN" altLang="en-US" sz="3200" dirty="0"/>
              <a:t>（三）荧光显微镜</a:t>
            </a:r>
            <a:r>
              <a:rPr lang="en-US" altLang="zh-CN" sz="3200" dirty="0"/>
              <a:t>——</a:t>
            </a:r>
            <a:r>
              <a:rPr lang="zh-CN" altLang="en-US" sz="3200" dirty="0"/>
              <a:t>应用</a:t>
            </a:r>
          </a:p>
        </p:txBody>
      </p:sp>
      <p:sp>
        <p:nvSpPr>
          <p:cNvPr id="41987" name="内容占位符 2">
            <a:extLst>
              <a:ext uri="{FF2B5EF4-FFF2-40B4-BE49-F238E27FC236}">
                <a16:creationId xmlns:a16="http://schemas.microsoft.com/office/drawing/2014/main" id="{085ACD02-B2E7-46D6-9241-FCDDF13CC2C6}"/>
              </a:ext>
            </a:extLst>
          </p:cNvPr>
          <p:cNvSpPr>
            <a:spLocks noGrp="1"/>
          </p:cNvSpPr>
          <p:nvPr>
            <p:ph idx="1"/>
          </p:nvPr>
        </p:nvSpPr>
        <p:spPr>
          <a:xfrm>
            <a:off x="824366" y="1236663"/>
            <a:ext cx="4479472" cy="4640262"/>
          </a:xfrm>
        </p:spPr>
        <p:txBody>
          <a:bodyPr>
            <a:normAutofit/>
          </a:bodyPr>
          <a:lstStyle/>
          <a:p>
            <a:pPr>
              <a:lnSpc>
                <a:spcPct val="200000"/>
              </a:lnSpc>
              <a:spcBef>
                <a:spcPts val="1200"/>
              </a:spcBef>
              <a:spcAft>
                <a:spcPts val="1200"/>
              </a:spcAft>
            </a:pPr>
            <a:r>
              <a:rPr lang="zh-CN" altLang="en-US" sz="2000" dirty="0"/>
              <a:t>在光镜水平上，对细胞内特异的蛋白质、核酸、糖类、脂质以及某些离子等组分进行</a:t>
            </a:r>
            <a:r>
              <a:rPr lang="zh-CN" altLang="en-US" sz="2000" b="1" dirty="0">
                <a:solidFill>
                  <a:srgbClr val="0033CC"/>
                </a:solidFill>
              </a:rPr>
              <a:t>定性定位研究</a:t>
            </a:r>
            <a:r>
              <a:rPr lang="zh-CN" altLang="en-US" sz="2000" dirty="0"/>
              <a:t>的有力工具</a:t>
            </a:r>
            <a:endParaRPr lang="en-US" altLang="zh-CN" sz="2000" dirty="0"/>
          </a:p>
          <a:p>
            <a:pPr>
              <a:lnSpc>
                <a:spcPct val="200000"/>
              </a:lnSpc>
              <a:spcBef>
                <a:spcPts val="1200"/>
              </a:spcBef>
              <a:spcAft>
                <a:spcPts val="1200"/>
              </a:spcAft>
            </a:pPr>
            <a:r>
              <a:rPr lang="zh-CN" altLang="en-US" sz="2000" dirty="0"/>
              <a:t>两种以上荧光素标记同一样品，可同时显示不同成分在细胞中的定位</a:t>
            </a:r>
          </a:p>
          <a:p>
            <a:pPr>
              <a:lnSpc>
                <a:spcPct val="200000"/>
              </a:lnSpc>
              <a:spcBef>
                <a:spcPts val="1200"/>
              </a:spcBef>
              <a:spcAft>
                <a:spcPts val="1200"/>
              </a:spcAft>
            </a:pPr>
            <a:endParaRPr lang="zh-CN" altLang="en-US" sz="2000" dirty="0"/>
          </a:p>
        </p:txBody>
      </p:sp>
      <p:grpSp>
        <p:nvGrpSpPr>
          <p:cNvPr id="41988" name="组合 2">
            <a:extLst>
              <a:ext uri="{FF2B5EF4-FFF2-40B4-BE49-F238E27FC236}">
                <a16:creationId xmlns:a16="http://schemas.microsoft.com/office/drawing/2014/main" id="{3A94E7DF-4A83-4F83-9D42-4422DC06E630}"/>
              </a:ext>
            </a:extLst>
          </p:cNvPr>
          <p:cNvGrpSpPr>
            <a:grpSpLocks/>
          </p:cNvGrpSpPr>
          <p:nvPr/>
        </p:nvGrpSpPr>
        <p:grpSpPr bwMode="auto">
          <a:xfrm>
            <a:off x="6005512" y="1066126"/>
            <a:ext cx="5881688" cy="5452624"/>
            <a:chOff x="3707904" y="1340768"/>
            <a:chExt cx="5310768" cy="4945242"/>
          </a:xfrm>
        </p:grpSpPr>
        <p:pic>
          <p:nvPicPr>
            <p:cNvPr id="41989" name="Picture 2" descr="D:\编书\细胞生物学教材编写\第4版学习指南\Chapter 3 Fig\imagepage7.JPG">
              <a:extLst>
                <a:ext uri="{FF2B5EF4-FFF2-40B4-BE49-F238E27FC236}">
                  <a16:creationId xmlns:a16="http://schemas.microsoft.com/office/drawing/2014/main" id="{ED582C83-53E9-480A-956B-6AF6E4FC309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707904" y="1340768"/>
              <a:ext cx="5310768"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矩形 1">
              <a:extLst>
                <a:ext uri="{FF2B5EF4-FFF2-40B4-BE49-F238E27FC236}">
                  <a16:creationId xmlns:a16="http://schemas.microsoft.com/office/drawing/2014/main" id="{2214F93A-A9DF-4711-A52A-FED247F2303A}"/>
                </a:ext>
              </a:extLst>
            </p:cNvPr>
            <p:cNvSpPr>
              <a:spLocks noChangeArrowheads="1"/>
            </p:cNvSpPr>
            <p:nvPr/>
          </p:nvSpPr>
          <p:spPr bwMode="auto">
            <a:xfrm>
              <a:off x="3760310" y="5271405"/>
              <a:ext cx="5230718" cy="1014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a:lnSpc>
                  <a:spcPts val="2800"/>
                </a:lnSpc>
                <a:spcBef>
                  <a:spcPct val="0"/>
                </a:spcBef>
                <a:buNone/>
              </a:pPr>
              <a:r>
                <a:rPr lang="zh-CN" altLang="en-US" sz="1600" b="1" dirty="0">
                  <a:solidFill>
                    <a:srgbClr val="0033CC"/>
                  </a:solidFill>
                  <a:ea typeface="微软雅黑" panose="020B0503020204020204" pitchFamily="34" charset="-122"/>
                </a:rPr>
                <a:t>图</a:t>
              </a:r>
              <a:r>
                <a:rPr lang="en-US" altLang="zh-CN" sz="1600" b="1" dirty="0">
                  <a:solidFill>
                    <a:srgbClr val="0033CC"/>
                  </a:solidFill>
                  <a:ea typeface="微软雅黑" panose="020B0503020204020204" pitchFamily="34" charset="-122"/>
                </a:rPr>
                <a:t>2-7 </a:t>
              </a:r>
              <a:r>
                <a:rPr lang="zh-CN" altLang="en-US" sz="1600" b="1" dirty="0">
                  <a:solidFill>
                    <a:srgbClr val="0033CC"/>
                  </a:solidFill>
                  <a:ea typeface="微软雅黑" panose="020B0503020204020204" pitchFamily="34" charset="-122"/>
                </a:rPr>
                <a:t>荧光显微镜的基本原理及其应用</a:t>
              </a:r>
              <a:endParaRPr lang="en-US" altLang="zh-CN" sz="1600" dirty="0"/>
            </a:p>
            <a:p>
              <a:pPr algn="ctr">
                <a:lnSpc>
                  <a:spcPts val="2800"/>
                </a:lnSpc>
                <a:spcBef>
                  <a:spcPct val="0"/>
                </a:spcBef>
                <a:buNone/>
              </a:pPr>
              <a:r>
                <a:rPr lang="en-US" altLang="zh-CN" sz="1400" dirty="0"/>
                <a:t>C. </a:t>
              </a:r>
              <a:r>
                <a:rPr lang="zh-CN" altLang="en-US" sz="1400" dirty="0"/>
                <a:t>荧光显微镜显示出在有丝分裂中期细胞中，</a:t>
              </a:r>
              <a:r>
                <a:rPr lang="zh-CN" altLang="en-US" sz="1400" b="1" dirty="0">
                  <a:solidFill>
                    <a:srgbClr val="00B050"/>
                  </a:solidFill>
                </a:rPr>
                <a:t>纺锤体微管（绿色）</a:t>
              </a:r>
              <a:r>
                <a:rPr lang="zh-CN" altLang="en-US" sz="1400" dirty="0"/>
                <a:t>、</a:t>
              </a:r>
              <a:r>
                <a:rPr lang="zh-CN" altLang="en-US" sz="1400" b="1" dirty="0">
                  <a:solidFill>
                    <a:srgbClr val="0033CC"/>
                  </a:solidFill>
                </a:rPr>
                <a:t>中期染色体（蓝色）</a:t>
              </a:r>
              <a:r>
                <a:rPr lang="zh-CN" altLang="en-US" sz="1400" dirty="0"/>
                <a:t>和</a:t>
              </a:r>
              <a:r>
                <a:rPr lang="zh-CN" altLang="en-US" sz="1400" b="1" dirty="0">
                  <a:solidFill>
                    <a:srgbClr val="FF0000"/>
                  </a:solidFill>
                </a:rPr>
                <a:t>原纤维状蛋白（</a:t>
              </a:r>
              <a:r>
                <a:rPr lang="en-US" altLang="zh-CN" sz="1400" b="1" dirty="0">
                  <a:solidFill>
                    <a:srgbClr val="FF0000"/>
                  </a:solidFill>
                </a:rPr>
                <a:t>fibrillarin</a:t>
              </a:r>
              <a:r>
                <a:rPr lang="zh-CN" altLang="en-US" sz="1400" b="1" dirty="0">
                  <a:solidFill>
                    <a:srgbClr val="FF0000"/>
                  </a:solidFill>
                </a:rPr>
                <a:t>）（红色）</a:t>
              </a:r>
              <a:r>
                <a:rPr lang="zh-CN" altLang="en-US" sz="1400" dirty="0"/>
                <a:t>等结构成分</a:t>
              </a:r>
            </a:p>
          </p:txBody>
        </p:sp>
      </p:grpSp>
    </p:spTree>
    <p:extLst>
      <p:ext uri="{BB962C8B-B14F-4D97-AF65-F5344CB8AC3E}">
        <p14:creationId xmlns:p14="http://schemas.microsoft.com/office/powerpoint/2010/main" val="4081843423"/>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内容占位符 2">
            <a:extLst>
              <a:ext uri="{FF2B5EF4-FFF2-40B4-BE49-F238E27FC236}">
                <a16:creationId xmlns:a16="http://schemas.microsoft.com/office/drawing/2014/main" id="{A4599F77-CE4D-46DC-9EC8-EABBEAE3BF86}"/>
              </a:ext>
            </a:extLst>
          </p:cNvPr>
          <p:cNvSpPr>
            <a:spLocks noGrp="1"/>
          </p:cNvSpPr>
          <p:nvPr>
            <p:ph idx="1"/>
          </p:nvPr>
        </p:nvSpPr>
        <p:spPr>
          <a:xfrm>
            <a:off x="824367" y="1092200"/>
            <a:ext cx="6063798" cy="5359400"/>
          </a:xfrm>
        </p:spPr>
        <p:txBody>
          <a:bodyPr>
            <a:normAutofit/>
          </a:bodyPr>
          <a:lstStyle/>
          <a:p>
            <a:pPr>
              <a:lnSpc>
                <a:spcPct val="150000"/>
              </a:lnSpc>
              <a:spcAft>
                <a:spcPts val="600"/>
              </a:spcAft>
            </a:pPr>
            <a:r>
              <a:rPr lang="en-US" altLang="zh-CN" sz="2000" b="1" dirty="0">
                <a:solidFill>
                  <a:srgbClr val="0033CC"/>
                </a:solidFill>
              </a:rPr>
              <a:t>laser scanning confocal microscope</a:t>
            </a:r>
            <a:r>
              <a:rPr lang="zh-CN" altLang="en-US" sz="2000" dirty="0"/>
              <a:t>，</a:t>
            </a:r>
            <a:r>
              <a:rPr lang="en-US" altLang="zh-CN" sz="2000" dirty="0"/>
              <a:t>LSCM</a:t>
            </a:r>
            <a:r>
              <a:rPr lang="zh-CN" altLang="en-US" sz="2000" dirty="0"/>
              <a:t>，简称共焦显微镜</a:t>
            </a:r>
            <a:endParaRPr lang="en-US" altLang="zh-CN" sz="2000" dirty="0"/>
          </a:p>
          <a:p>
            <a:pPr>
              <a:lnSpc>
                <a:spcPct val="150000"/>
              </a:lnSpc>
              <a:spcAft>
                <a:spcPts val="600"/>
              </a:spcAft>
            </a:pPr>
            <a:r>
              <a:rPr lang="zh-CN" altLang="en-US" sz="2000" dirty="0"/>
              <a:t>以</a:t>
            </a:r>
            <a:r>
              <a:rPr lang="zh-CN" altLang="en-US" sz="2000" b="1" dirty="0">
                <a:solidFill>
                  <a:srgbClr val="0033CC"/>
                </a:solidFill>
              </a:rPr>
              <a:t>激光为光源</a:t>
            </a:r>
            <a:endParaRPr lang="en-US" altLang="zh-CN" sz="2000" b="1" dirty="0">
              <a:solidFill>
                <a:srgbClr val="0033CC"/>
              </a:solidFill>
            </a:endParaRPr>
          </a:p>
          <a:p>
            <a:pPr>
              <a:lnSpc>
                <a:spcPct val="150000"/>
              </a:lnSpc>
              <a:spcAft>
                <a:spcPts val="600"/>
              </a:spcAft>
            </a:pPr>
            <a:r>
              <a:rPr lang="zh-CN" altLang="en-US" sz="2000" b="1" dirty="0">
                <a:solidFill>
                  <a:srgbClr val="0033CC"/>
                </a:solidFill>
              </a:rPr>
              <a:t>共焦</a:t>
            </a:r>
            <a:r>
              <a:rPr lang="zh-CN" altLang="en-US" sz="2000" dirty="0"/>
              <a:t>：聚光镜和物镜同时聚焦到同一点上，排除焦平面以外的成像</a:t>
            </a:r>
            <a:endParaRPr lang="en-US" altLang="zh-CN" sz="2000" dirty="0"/>
          </a:p>
          <a:p>
            <a:pPr>
              <a:lnSpc>
                <a:spcPct val="150000"/>
              </a:lnSpc>
              <a:spcAft>
                <a:spcPts val="600"/>
              </a:spcAft>
            </a:pPr>
            <a:r>
              <a:rPr lang="zh-CN" altLang="en-US" sz="2000" dirty="0"/>
              <a:t>利用激光扫描装置和计算机高速采集与处理汇聚每一个点上的信息，形成清晰的二维图像</a:t>
            </a:r>
            <a:endParaRPr lang="en-US" altLang="zh-CN" sz="2000" dirty="0"/>
          </a:p>
          <a:p>
            <a:pPr>
              <a:lnSpc>
                <a:spcPct val="150000"/>
              </a:lnSpc>
              <a:spcAft>
                <a:spcPts val="600"/>
              </a:spcAft>
            </a:pPr>
            <a:r>
              <a:rPr lang="zh-CN" altLang="en-US" sz="2000" dirty="0"/>
              <a:t>分辨率比普通荧光显微镜提高</a:t>
            </a:r>
            <a:r>
              <a:rPr lang="en-US" altLang="zh-CN" sz="2000" dirty="0"/>
              <a:t>1.4-1.7 </a:t>
            </a:r>
            <a:r>
              <a:rPr lang="zh-CN" altLang="en-US" sz="2000" dirty="0"/>
              <a:t>倍</a:t>
            </a:r>
            <a:endParaRPr lang="en-US" altLang="zh-CN" sz="2000" dirty="0"/>
          </a:p>
        </p:txBody>
      </p:sp>
      <p:pic>
        <p:nvPicPr>
          <p:cNvPr id="44036" name="Picture 2" descr="D:\编书\细胞生物学教材编写\第4版学习指南\Chapter 3 Fig\imagepage8.JPG">
            <a:extLst>
              <a:ext uri="{FF2B5EF4-FFF2-40B4-BE49-F238E27FC236}">
                <a16:creationId xmlns:a16="http://schemas.microsoft.com/office/drawing/2014/main" id="{119A3EBF-DCDF-4634-A52E-D70E4143485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374343" y="203196"/>
            <a:ext cx="3108600" cy="5424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0991B6D8-F540-4C9F-9CF5-6CF3F200356F}"/>
              </a:ext>
            </a:extLst>
          </p:cNvPr>
          <p:cNvSpPr>
            <a:spLocks noGrp="1"/>
          </p:cNvSpPr>
          <p:nvPr>
            <p:ph type="title"/>
          </p:nvPr>
        </p:nvSpPr>
        <p:spPr/>
        <p:txBody>
          <a:bodyPr/>
          <a:lstStyle/>
          <a:p>
            <a:r>
              <a:rPr lang="zh-CN" altLang="en-US" dirty="0"/>
              <a:t>（四）激光扫描共焦显微镜</a:t>
            </a:r>
          </a:p>
        </p:txBody>
      </p:sp>
      <p:sp>
        <p:nvSpPr>
          <p:cNvPr id="4" name="矩形 3">
            <a:extLst>
              <a:ext uri="{FF2B5EF4-FFF2-40B4-BE49-F238E27FC236}">
                <a16:creationId xmlns:a16="http://schemas.microsoft.com/office/drawing/2014/main" id="{632A225F-B2E2-48F6-BC76-281A4C2DAED3}"/>
              </a:ext>
            </a:extLst>
          </p:cNvPr>
          <p:cNvSpPr/>
          <p:nvPr/>
        </p:nvSpPr>
        <p:spPr>
          <a:xfrm>
            <a:off x="5665650" y="5835733"/>
            <a:ext cx="6525986" cy="984885"/>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2-8 </a:t>
            </a:r>
            <a:r>
              <a:rPr lang="zh-CN" altLang="en-US" sz="1600" b="1" dirty="0">
                <a:solidFill>
                  <a:srgbClr val="0033CC"/>
                </a:solidFill>
                <a:latin typeface="Arial" panose="020B0604020202020204" pitchFamily="34" charset="0"/>
                <a:ea typeface="微软雅黑" panose="020B0503020204020204" pitchFamily="34" charset="-122"/>
              </a:rPr>
              <a:t>激光扫描共焦显微镜的原理图</a:t>
            </a:r>
          </a:p>
          <a:p>
            <a:pPr algn="ctr"/>
            <a:r>
              <a:rPr lang="zh-CN" altLang="en-US" sz="1400" dirty="0">
                <a:latin typeface="Arial" panose="020B0604020202020204" pitchFamily="34" charset="0"/>
                <a:ea typeface="微软雅黑" panose="020B0503020204020204" pitchFamily="34" charset="-122"/>
              </a:rPr>
              <a:t>激光束（光源）经双色镜反射后，通过物镜汇聚到样品某一焦点；从焦点发射的荧光（样品一般经免疫荧光标记）经透镜汇聚成像，被检测器检出；样品其他部位发射的荧光不会聚焦成像，因而检测器不能检出</a:t>
            </a:r>
          </a:p>
        </p:txBody>
      </p:sp>
    </p:spTree>
    <p:extLst>
      <p:ext uri="{BB962C8B-B14F-4D97-AF65-F5344CB8AC3E}">
        <p14:creationId xmlns:p14="http://schemas.microsoft.com/office/powerpoint/2010/main" val="3011824321"/>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内容占位符 2">
            <a:extLst>
              <a:ext uri="{FF2B5EF4-FFF2-40B4-BE49-F238E27FC236}">
                <a16:creationId xmlns:a16="http://schemas.microsoft.com/office/drawing/2014/main" id="{0F33D431-301A-47DD-AD10-5162670025BD}"/>
              </a:ext>
            </a:extLst>
          </p:cNvPr>
          <p:cNvSpPr>
            <a:spLocks noGrp="1"/>
          </p:cNvSpPr>
          <p:nvPr>
            <p:ph idx="1"/>
          </p:nvPr>
        </p:nvSpPr>
        <p:spPr>
          <a:xfrm>
            <a:off x="824367" y="1092201"/>
            <a:ext cx="9664248" cy="536575"/>
          </a:xfrm>
        </p:spPr>
        <p:txBody>
          <a:bodyPr>
            <a:normAutofit/>
          </a:bodyPr>
          <a:lstStyle/>
          <a:p>
            <a:pPr>
              <a:lnSpc>
                <a:spcPts val="3600"/>
              </a:lnSpc>
              <a:spcAft>
                <a:spcPts val="600"/>
              </a:spcAft>
            </a:pPr>
            <a:r>
              <a:rPr lang="zh-CN" altLang="en-US" sz="2000" dirty="0"/>
              <a:t>可通过“光学切片” 叠加后重构出样品的三维结构</a:t>
            </a:r>
          </a:p>
        </p:txBody>
      </p:sp>
      <p:pic>
        <p:nvPicPr>
          <p:cNvPr id="45060" name="Picture 2" descr="figure 9-20">
            <a:extLst>
              <a:ext uri="{FF2B5EF4-FFF2-40B4-BE49-F238E27FC236}">
                <a16:creationId xmlns:a16="http://schemas.microsoft.com/office/drawing/2014/main" id="{48752474-DD2D-4B4A-9BDC-06E732D60CD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854325" y="1785725"/>
            <a:ext cx="6483350" cy="4738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61" name="Text Box 3">
            <a:extLst>
              <a:ext uri="{FF2B5EF4-FFF2-40B4-BE49-F238E27FC236}">
                <a16:creationId xmlns:a16="http://schemas.microsoft.com/office/drawing/2014/main" id="{4434083E-4571-4454-ACAB-7B94A017110F}"/>
              </a:ext>
            </a:extLst>
          </p:cNvPr>
          <p:cNvSpPr txBox="1">
            <a:spLocks noChangeArrowheads="1"/>
          </p:cNvSpPr>
          <p:nvPr/>
        </p:nvSpPr>
        <p:spPr bwMode="auto">
          <a:xfrm>
            <a:off x="2819400" y="6524629"/>
            <a:ext cx="90678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r" eaLnBrk="1" hangingPunct="1">
              <a:spcBef>
                <a:spcPct val="0"/>
              </a:spcBef>
              <a:buFontTx/>
              <a:buNone/>
            </a:pPr>
            <a:r>
              <a:rPr lang="en-US" altLang="zh-CN" sz="1100" dirty="0">
                <a:ea typeface="宋体" panose="02010600030101010101" pitchFamily="2" charset="-122"/>
              </a:rPr>
              <a:t>Figure 9-20 </a:t>
            </a:r>
            <a:r>
              <a:rPr lang="en-US" altLang="zh-CN" sz="1100" i="1" dirty="0">
                <a:ea typeface="宋体" panose="02010600030101010101" pitchFamily="2" charset="-122"/>
              </a:rPr>
              <a:t> Molecular Biology of the Cell</a:t>
            </a:r>
            <a:r>
              <a:rPr lang="en-US" altLang="zh-CN" sz="1100" dirty="0">
                <a:ea typeface="宋体" panose="02010600030101010101" pitchFamily="2" charset="-122"/>
              </a:rPr>
              <a:t> (© Garland Science 2008)</a:t>
            </a:r>
          </a:p>
        </p:txBody>
      </p:sp>
      <p:sp>
        <p:nvSpPr>
          <p:cNvPr id="3" name="标题 2">
            <a:extLst>
              <a:ext uri="{FF2B5EF4-FFF2-40B4-BE49-F238E27FC236}">
                <a16:creationId xmlns:a16="http://schemas.microsoft.com/office/drawing/2014/main" id="{AF9E2B74-CA0C-43C0-A69C-846D055C31E3}"/>
              </a:ext>
            </a:extLst>
          </p:cNvPr>
          <p:cNvSpPr>
            <a:spLocks noGrp="1"/>
          </p:cNvSpPr>
          <p:nvPr>
            <p:ph type="title"/>
          </p:nvPr>
        </p:nvSpPr>
        <p:spPr/>
        <p:txBody>
          <a:bodyPr/>
          <a:lstStyle/>
          <a:p>
            <a:r>
              <a:rPr lang="zh-CN" altLang="en-US" dirty="0"/>
              <a:t>（四）激光扫描共焦显微镜</a:t>
            </a:r>
          </a:p>
        </p:txBody>
      </p:sp>
    </p:spTree>
    <p:extLst>
      <p:ext uri="{BB962C8B-B14F-4D97-AF65-F5344CB8AC3E}">
        <p14:creationId xmlns:p14="http://schemas.microsoft.com/office/powerpoint/2010/main" val="1735478800"/>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a:extLst>
              <a:ext uri="{FF2B5EF4-FFF2-40B4-BE49-F238E27FC236}">
                <a16:creationId xmlns:a16="http://schemas.microsoft.com/office/drawing/2014/main" id="{2B960F16-5359-4282-9ACE-4269EFDBBDF8}"/>
              </a:ext>
            </a:extLst>
          </p:cNvPr>
          <p:cNvSpPr>
            <a:spLocks noGrp="1"/>
          </p:cNvSpPr>
          <p:nvPr>
            <p:ph type="title"/>
          </p:nvPr>
        </p:nvSpPr>
        <p:spPr/>
        <p:txBody>
          <a:bodyPr/>
          <a:lstStyle/>
          <a:p>
            <a:r>
              <a:rPr lang="zh-CN" altLang="en-US" sz="2800" dirty="0"/>
              <a:t>荧光显微镜（</a:t>
            </a:r>
            <a:r>
              <a:rPr lang="en-US" altLang="zh-CN" sz="2800" dirty="0"/>
              <a:t>a</a:t>
            </a:r>
            <a:r>
              <a:rPr lang="zh-CN" altLang="en-US" sz="2800" dirty="0"/>
              <a:t>）和激光扫描共焦显微镜（</a:t>
            </a:r>
            <a:r>
              <a:rPr lang="en-US" altLang="zh-CN" sz="2800" dirty="0"/>
              <a:t>b</a:t>
            </a:r>
            <a:r>
              <a:rPr lang="zh-CN" altLang="en-US" sz="2800" dirty="0"/>
              <a:t>）</a:t>
            </a:r>
          </a:p>
        </p:txBody>
      </p:sp>
      <p:pic>
        <p:nvPicPr>
          <p:cNvPr id="46083" name="Picture 2" descr="figure 9-18">
            <a:extLst>
              <a:ext uri="{FF2B5EF4-FFF2-40B4-BE49-F238E27FC236}">
                <a16:creationId xmlns:a16="http://schemas.microsoft.com/office/drawing/2014/main" id="{B221193A-4885-4B48-843C-7F76D6CFB74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4884" y="2039529"/>
            <a:ext cx="6113430" cy="3519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a:extLst>
              <a:ext uri="{FF2B5EF4-FFF2-40B4-BE49-F238E27FC236}">
                <a16:creationId xmlns:a16="http://schemas.microsoft.com/office/drawing/2014/main" id="{1D1EFEE4-A09B-4A8F-8955-047755EAB5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59591" y="2039529"/>
            <a:ext cx="5727525" cy="2803398"/>
          </a:xfrm>
          <a:prstGeom prst="rect">
            <a:avLst/>
          </a:prstGeom>
        </p:spPr>
      </p:pic>
      <p:sp>
        <p:nvSpPr>
          <p:cNvPr id="4" name="矩形 3">
            <a:extLst>
              <a:ext uri="{FF2B5EF4-FFF2-40B4-BE49-F238E27FC236}">
                <a16:creationId xmlns:a16="http://schemas.microsoft.com/office/drawing/2014/main" id="{75768E87-4DA8-4D10-819B-AAC50A167A6C}"/>
              </a:ext>
            </a:extLst>
          </p:cNvPr>
          <p:cNvSpPr/>
          <p:nvPr/>
        </p:nvSpPr>
        <p:spPr>
          <a:xfrm>
            <a:off x="6661017" y="5257562"/>
            <a:ext cx="5124672" cy="1600438"/>
          </a:xfrm>
          <a:prstGeom prst="rect">
            <a:avLst/>
          </a:prstGeom>
        </p:spPr>
        <p:txBody>
          <a:bodyPr wrap="square">
            <a:spAutoFit/>
          </a:bodyPr>
          <a:lstStyle/>
          <a:p>
            <a:pPr algn="ctr">
              <a:spcBef>
                <a:spcPts val="600"/>
              </a:spcBef>
              <a:spcAft>
                <a:spcPts val="600"/>
              </a:spcAft>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2-9 </a:t>
            </a:r>
            <a:r>
              <a:rPr lang="zh-CN" altLang="en-US" sz="1600" b="1" dirty="0">
                <a:solidFill>
                  <a:srgbClr val="0033CC"/>
                </a:solidFill>
                <a:latin typeface="Arial" panose="020B0604020202020204" pitchFamily="34" charset="0"/>
                <a:ea typeface="微软雅黑" panose="020B0503020204020204" pitchFamily="34" charset="-122"/>
              </a:rPr>
              <a:t>荧光显微镜（</a:t>
            </a:r>
            <a:r>
              <a:rPr lang="en-US" altLang="zh-CN" sz="1600" b="1" dirty="0">
                <a:solidFill>
                  <a:srgbClr val="0033CC"/>
                </a:solidFill>
                <a:latin typeface="Arial" panose="020B0604020202020204" pitchFamily="34" charset="0"/>
                <a:ea typeface="微软雅黑" panose="020B0503020204020204" pitchFamily="34" charset="-122"/>
              </a:rPr>
              <a:t>A</a:t>
            </a:r>
            <a:r>
              <a:rPr lang="zh-CN" altLang="en-US" sz="1600" b="1" dirty="0">
                <a:solidFill>
                  <a:srgbClr val="0033CC"/>
                </a:solidFill>
                <a:latin typeface="Arial" panose="020B0604020202020204" pitchFamily="34" charset="0"/>
                <a:ea typeface="微软雅黑" panose="020B0503020204020204" pitchFamily="34" charset="-122"/>
              </a:rPr>
              <a:t>）和激光扫描共焦显微镜（</a:t>
            </a:r>
            <a:r>
              <a:rPr lang="en-US" altLang="zh-CN" sz="1600" b="1" dirty="0">
                <a:solidFill>
                  <a:srgbClr val="0033CC"/>
                </a:solidFill>
                <a:latin typeface="Arial" panose="020B0604020202020204" pitchFamily="34" charset="0"/>
                <a:ea typeface="微软雅黑" panose="020B0503020204020204" pitchFamily="34" charset="-122"/>
              </a:rPr>
              <a:t>B</a:t>
            </a:r>
            <a:r>
              <a:rPr lang="zh-CN" altLang="en-US" sz="1600" b="1" dirty="0">
                <a:solidFill>
                  <a:srgbClr val="0033CC"/>
                </a:solidFill>
                <a:latin typeface="Arial" panose="020B0604020202020204" pitchFamily="34" charset="0"/>
                <a:ea typeface="微软雅黑" panose="020B0503020204020204" pitchFamily="34" charset="-122"/>
              </a:rPr>
              <a:t>）所观察图像的比较</a:t>
            </a:r>
            <a:endParaRPr lang="zh-CN" altLang="en-US" sz="1400" dirty="0">
              <a:latin typeface="Arial" panose="020B0604020202020204" pitchFamily="34" charset="0"/>
              <a:ea typeface="微软雅黑" panose="020B0503020204020204" pitchFamily="34" charset="-122"/>
            </a:endParaRPr>
          </a:p>
          <a:p>
            <a:pPr algn="ctr">
              <a:spcBef>
                <a:spcPts val="600"/>
              </a:spcBef>
              <a:spcAft>
                <a:spcPts val="600"/>
              </a:spcAft>
            </a:pPr>
            <a:r>
              <a:rPr lang="zh-CN" altLang="en-US" sz="1400" dirty="0">
                <a:latin typeface="Arial" panose="020B0604020202020204" pitchFamily="34" charset="0"/>
                <a:ea typeface="微软雅黑" panose="020B0503020204020204" pitchFamily="34" charset="-122"/>
              </a:rPr>
              <a:t>图中显示小鼠肾小球的厚切片（厚度</a:t>
            </a:r>
            <a:r>
              <a:rPr lang="en-US" altLang="zh-CN" sz="1400" dirty="0">
                <a:latin typeface="Arial" panose="020B0604020202020204" pitchFamily="34" charset="0"/>
                <a:ea typeface="微软雅黑" panose="020B0503020204020204" pitchFamily="34" charset="-122"/>
              </a:rPr>
              <a:t>20μm</a:t>
            </a:r>
            <a:r>
              <a:rPr lang="zh-CN" altLang="en-US" sz="1400" dirty="0">
                <a:latin typeface="Arial" panose="020B0604020202020204" pitchFamily="34" charset="0"/>
                <a:ea typeface="微软雅黑" panose="020B0503020204020204" pitchFamily="34" charset="-122"/>
              </a:rPr>
              <a:t>）中，用不同的标记方法和不同的荧光染料，分别显示其凝集素（绿色），微丝（红色）和细胞核（蓝色）的分布。激光扫描共焦显微镜所获得的图像更为清晰</a:t>
            </a:r>
          </a:p>
        </p:txBody>
      </p:sp>
    </p:spTree>
    <p:extLst>
      <p:ext uri="{BB962C8B-B14F-4D97-AF65-F5344CB8AC3E}">
        <p14:creationId xmlns:p14="http://schemas.microsoft.com/office/powerpoint/2010/main" val="3014237499"/>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098552-DD18-4BA5-89DD-FCD625C27CCC}"/>
              </a:ext>
            </a:extLst>
          </p:cNvPr>
          <p:cNvSpPr>
            <a:spLocks noGrp="1"/>
          </p:cNvSpPr>
          <p:nvPr>
            <p:ph type="title"/>
          </p:nvPr>
        </p:nvSpPr>
        <p:spPr/>
        <p:txBody>
          <a:bodyPr/>
          <a:lstStyle/>
          <a:p>
            <a:r>
              <a:rPr lang="zh-CN" altLang="en-US" dirty="0"/>
              <a:t>（五）超高分辨率显微术</a:t>
            </a:r>
          </a:p>
        </p:txBody>
      </p:sp>
      <p:sp>
        <p:nvSpPr>
          <p:cNvPr id="3" name="内容占位符 2">
            <a:extLst>
              <a:ext uri="{FF2B5EF4-FFF2-40B4-BE49-F238E27FC236}">
                <a16:creationId xmlns:a16="http://schemas.microsoft.com/office/drawing/2014/main" id="{7F1F9CB3-ADCF-458F-B945-BB9A0E2F78EB}"/>
              </a:ext>
            </a:extLst>
          </p:cNvPr>
          <p:cNvSpPr>
            <a:spLocks noGrp="1"/>
          </p:cNvSpPr>
          <p:nvPr>
            <p:ph idx="1"/>
          </p:nvPr>
        </p:nvSpPr>
        <p:spPr/>
        <p:txBody>
          <a:bodyPr>
            <a:normAutofit/>
          </a:bodyPr>
          <a:lstStyle/>
          <a:p>
            <a:r>
              <a:rPr lang="zh-CN" altLang="en-US" sz="2400" b="1" dirty="0"/>
              <a:t>如何突破光学显微镜的分辨率极限</a:t>
            </a:r>
          </a:p>
        </p:txBody>
      </p:sp>
      <p:pic>
        <p:nvPicPr>
          <p:cNvPr id="4" name="图片 3">
            <a:extLst>
              <a:ext uri="{FF2B5EF4-FFF2-40B4-BE49-F238E27FC236}">
                <a16:creationId xmlns:a16="http://schemas.microsoft.com/office/drawing/2014/main" id="{34CEEA52-5E70-42C6-AD88-DEDB29A4D32F}"/>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04230" y="1846111"/>
            <a:ext cx="10783540" cy="356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B36310AA-AE83-436A-AC2F-B44887FF8B27}"/>
              </a:ext>
            </a:extLst>
          </p:cNvPr>
          <p:cNvSpPr>
            <a:spLocks noChangeArrowheads="1"/>
          </p:cNvSpPr>
          <p:nvPr/>
        </p:nvSpPr>
        <p:spPr bwMode="auto">
          <a:xfrm>
            <a:off x="0" y="5424855"/>
            <a:ext cx="12192000" cy="1417568"/>
          </a:xfrm>
          <a:prstGeom prst="rect">
            <a:avLst/>
          </a:prstGeom>
          <a:solidFill>
            <a:srgbClr val="00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nSpc>
                <a:spcPct val="150000"/>
              </a:lnSpc>
              <a:spcBef>
                <a:spcPct val="0"/>
              </a:spcBef>
              <a:buFontTx/>
              <a:buNone/>
            </a:pPr>
            <a:r>
              <a:rPr lang="en-US" altLang="zh-CN" sz="2000" b="1" dirty="0">
                <a:solidFill>
                  <a:srgbClr val="FFFF00"/>
                </a:solidFill>
                <a:ea typeface="微软雅黑" panose="020B0503020204020204" pitchFamily="34" charset="-122"/>
              </a:rPr>
              <a:t>Abbe’s diffraction limit</a:t>
            </a:r>
            <a:r>
              <a:rPr lang="zh-CN" altLang="en-US" sz="2000" dirty="0">
                <a:solidFill>
                  <a:schemeClr val="bg1"/>
                </a:solidFill>
                <a:ea typeface="微软雅黑" panose="020B0503020204020204" pitchFamily="34" charset="-122"/>
              </a:rPr>
              <a:t>：</a:t>
            </a:r>
            <a:r>
              <a:rPr lang="en-US" altLang="zh-CN" sz="2000" dirty="0">
                <a:solidFill>
                  <a:schemeClr val="bg1"/>
                </a:solidFill>
                <a:ea typeface="微软雅黑" panose="020B0503020204020204" pitchFamily="34" charset="-122"/>
              </a:rPr>
              <a:t>19</a:t>
            </a:r>
            <a:r>
              <a:rPr lang="zh-CN" altLang="en-US" sz="2000" dirty="0">
                <a:solidFill>
                  <a:schemeClr val="bg1"/>
                </a:solidFill>
                <a:ea typeface="微软雅黑" panose="020B0503020204020204" pitchFamily="34" charset="-122"/>
              </a:rPr>
              <a:t>世纪末，恩斯特</a:t>
            </a:r>
            <a:r>
              <a:rPr lang="en-US" altLang="zh-CN" sz="2000" dirty="0">
                <a:solidFill>
                  <a:schemeClr val="bg1"/>
                </a:solidFill>
                <a:ea typeface="微软雅黑" panose="020B0503020204020204" pitchFamily="34" charset="-122"/>
              </a:rPr>
              <a:t>·</a:t>
            </a:r>
            <a:r>
              <a:rPr lang="zh-CN" altLang="en-US" sz="2000" dirty="0">
                <a:solidFill>
                  <a:schemeClr val="bg1"/>
                </a:solidFill>
                <a:ea typeface="微软雅黑" panose="020B0503020204020204" pitchFamily="34" charset="-122"/>
              </a:rPr>
              <a:t>阿贝将光学显微镜的极限定义为大约是可见光波长的一半，即大约</a:t>
            </a:r>
            <a:r>
              <a:rPr lang="en-US" altLang="zh-CN" sz="2000" dirty="0">
                <a:solidFill>
                  <a:schemeClr val="bg1"/>
                </a:solidFill>
                <a:ea typeface="微软雅黑" panose="020B0503020204020204" pitchFamily="34" charset="-122"/>
              </a:rPr>
              <a:t>0.2</a:t>
            </a:r>
            <a:r>
              <a:rPr lang="zh-CN" altLang="en-US" sz="2000" dirty="0">
                <a:solidFill>
                  <a:schemeClr val="bg1"/>
                </a:solidFill>
                <a:ea typeface="微软雅黑" panose="020B0503020204020204" pitchFamily="34" charset="-122"/>
              </a:rPr>
              <a:t>微米。这意味着科学家们可以分辨单个细胞，以及细胞的一些组成部分，称为细胞器。然而他们无法用这样的显微镜分辨尺寸更小的物体，例如普通尺寸的病毒，或者单个的蛋白质</a:t>
            </a:r>
          </a:p>
        </p:txBody>
      </p:sp>
    </p:spTree>
    <p:extLst>
      <p:ext uri="{BB962C8B-B14F-4D97-AF65-F5344CB8AC3E}">
        <p14:creationId xmlns:p14="http://schemas.microsoft.com/office/powerpoint/2010/main" val="2447325576"/>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5C57-43C3-4867-AF62-42D0DE12AFB6}"/>
              </a:ext>
            </a:extLst>
          </p:cNvPr>
          <p:cNvSpPr>
            <a:spLocks noGrp="1"/>
          </p:cNvSpPr>
          <p:nvPr>
            <p:ph type="title"/>
          </p:nvPr>
        </p:nvSpPr>
        <p:spPr/>
        <p:txBody>
          <a:bodyPr/>
          <a:lstStyle/>
          <a:p>
            <a:r>
              <a:rPr lang="zh-CN" altLang="en-US" dirty="0">
                <a:solidFill>
                  <a:srgbClr val="FF0000"/>
                </a:solidFill>
              </a:rPr>
              <a:t>基于单分子成像技术的</a:t>
            </a:r>
            <a:r>
              <a:rPr lang="en-US" altLang="zh-CN" dirty="0">
                <a:solidFill>
                  <a:srgbClr val="FF0000"/>
                </a:solidFill>
              </a:rPr>
              <a:t>PALM/STORM </a:t>
            </a:r>
            <a:r>
              <a:rPr lang="zh-CN" altLang="en-US" dirty="0">
                <a:solidFill>
                  <a:srgbClr val="FF0000"/>
                </a:solidFill>
              </a:rPr>
              <a:t>方法</a:t>
            </a:r>
          </a:p>
        </p:txBody>
      </p:sp>
      <p:sp>
        <p:nvSpPr>
          <p:cNvPr id="3" name="内容占位符 2">
            <a:extLst>
              <a:ext uri="{FF2B5EF4-FFF2-40B4-BE49-F238E27FC236}">
                <a16:creationId xmlns:a16="http://schemas.microsoft.com/office/drawing/2014/main" id="{90C6BB12-E455-4551-AD1B-30ACE0430991}"/>
              </a:ext>
            </a:extLst>
          </p:cNvPr>
          <p:cNvSpPr>
            <a:spLocks noGrp="1"/>
          </p:cNvSpPr>
          <p:nvPr>
            <p:ph idx="1"/>
          </p:nvPr>
        </p:nvSpPr>
        <p:spPr/>
        <p:txBody>
          <a:bodyPr>
            <a:normAutofit/>
          </a:bodyPr>
          <a:lstStyle/>
          <a:p>
            <a:pPr>
              <a:lnSpc>
                <a:spcPct val="150000"/>
              </a:lnSpc>
              <a:spcAft>
                <a:spcPts val="600"/>
              </a:spcAft>
            </a:pPr>
            <a:r>
              <a:rPr lang="zh-CN" altLang="en-US" sz="2000" dirty="0"/>
              <a:t>光激活定位显微技术（</a:t>
            </a:r>
            <a:r>
              <a:rPr lang="en-US" altLang="zh-CN" sz="2000" dirty="0"/>
              <a:t>photoactivated localization microscopy</a:t>
            </a:r>
            <a:r>
              <a:rPr lang="zh-CN" altLang="en-US" sz="2000" dirty="0"/>
              <a:t>，</a:t>
            </a:r>
            <a:r>
              <a:rPr lang="en-US" altLang="zh-CN" sz="2000" dirty="0"/>
              <a:t>PALM</a:t>
            </a:r>
            <a:r>
              <a:rPr lang="zh-CN" altLang="en-US" sz="2000" dirty="0"/>
              <a:t>）</a:t>
            </a:r>
            <a:endParaRPr lang="en-US" altLang="zh-CN" sz="2000" dirty="0"/>
          </a:p>
          <a:p>
            <a:pPr>
              <a:lnSpc>
                <a:spcPct val="150000"/>
              </a:lnSpc>
              <a:spcAft>
                <a:spcPts val="600"/>
              </a:spcAft>
            </a:pPr>
            <a:r>
              <a:rPr lang="zh-CN" altLang="en-US" sz="2000" dirty="0"/>
              <a:t>随机光学重构显微技术（</a:t>
            </a:r>
            <a:r>
              <a:rPr lang="en-US" altLang="zh-CN" sz="2000" dirty="0"/>
              <a:t>stochastic optical reconstruction microscopy</a:t>
            </a:r>
            <a:r>
              <a:rPr lang="zh-CN" altLang="en-US" sz="2000" dirty="0"/>
              <a:t>，</a:t>
            </a:r>
            <a:r>
              <a:rPr lang="en-US" altLang="zh-CN" sz="2000" dirty="0"/>
              <a:t>STORM</a:t>
            </a:r>
            <a:r>
              <a:rPr lang="zh-CN" altLang="en-US" sz="2000" dirty="0"/>
              <a:t>）</a:t>
            </a:r>
          </a:p>
        </p:txBody>
      </p:sp>
      <p:pic>
        <p:nvPicPr>
          <p:cNvPr id="5" name="图片 4">
            <a:extLst>
              <a:ext uri="{FF2B5EF4-FFF2-40B4-BE49-F238E27FC236}">
                <a16:creationId xmlns:a16="http://schemas.microsoft.com/office/drawing/2014/main" id="{3084B38B-C8DB-4405-906A-46B216645AC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8600" y="3102069"/>
            <a:ext cx="6543403" cy="3347390"/>
          </a:xfrm>
          <a:prstGeom prst="rect">
            <a:avLst/>
          </a:prstGeom>
        </p:spPr>
      </p:pic>
      <p:sp>
        <p:nvSpPr>
          <p:cNvPr id="6" name="矩形 5">
            <a:extLst>
              <a:ext uri="{FF2B5EF4-FFF2-40B4-BE49-F238E27FC236}">
                <a16:creationId xmlns:a16="http://schemas.microsoft.com/office/drawing/2014/main" id="{293DA70F-7592-461A-ADFC-99C1C13EDB5A}"/>
              </a:ext>
            </a:extLst>
          </p:cNvPr>
          <p:cNvSpPr/>
          <p:nvPr/>
        </p:nvSpPr>
        <p:spPr>
          <a:xfrm>
            <a:off x="7000603" y="3429000"/>
            <a:ext cx="5191397" cy="321241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2-11 </a:t>
            </a:r>
            <a:r>
              <a:rPr lang="zh-CN" altLang="en-US" sz="1600" b="1" dirty="0">
                <a:solidFill>
                  <a:srgbClr val="0033CC"/>
                </a:solidFill>
                <a:latin typeface="Arial" panose="020B0604020202020204" pitchFamily="34" charset="0"/>
                <a:ea typeface="微软雅黑" panose="020B0503020204020204" pitchFamily="34" charset="-122"/>
              </a:rPr>
              <a:t>基于单分子定位原理的</a:t>
            </a:r>
            <a:r>
              <a:rPr lang="en-US" altLang="zh-CN" sz="1600" b="1" dirty="0">
                <a:solidFill>
                  <a:srgbClr val="0033CC"/>
                </a:solidFill>
                <a:latin typeface="Arial" panose="020B0604020202020204" pitchFamily="34" charset="0"/>
                <a:ea typeface="微软雅黑" panose="020B0503020204020204" pitchFamily="34" charset="-122"/>
              </a:rPr>
              <a:t>STORM </a:t>
            </a:r>
            <a:r>
              <a:rPr lang="zh-CN" altLang="en-US" sz="1600" b="1" dirty="0">
                <a:solidFill>
                  <a:srgbClr val="0033CC"/>
                </a:solidFill>
                <a:latin typeface="Arial" panose="020B0604020202020204" pitchFamily="34" charset="0"/>
                <a:ea typeface="微软雅黑" panose="020B0503020204020204" pitchFamily="34" charset="-122"/>
              </a:rPr>
              <a:t>超分辨成像技术</a:t>
            </a:r>
          </a:p>
          <a:p>
            <a:pPr algn="ctr">
              <a:lnSpc>
                <a:spcPts val="2400"/>
              </a:lnSpc>
            </a:pP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A</a:t>
            </a:r>
            <a:r>
              <a:rPr lang="zh-CN" altLang="en-US" sz="1400" dirty="0">
                <a:latin typeface="Arial" panose="020B0604020202020204" pitchFamily="34" charset="0"/>
                <a:ea typeface="微软雅黑" panose="020B0503020204020204" pitchFamily="34" charset="-122"/>
              </a:rPr>
              <a:t>）在任一时刻，只有极少数荧光分子被随机激活（左图中绿圈），成像后加以精确定位（绿圈中的黑十字）</a:t>
            </a:r>
            <a:r>
              <a:rPr lang="en-US" altLang="zh-CN" sz="1400" dirty="0">
                <a:latin typeface="Arial" panose="020B0604020202020204" pitchFamily="34" charset="0"/>
                <a:ea typeface="微软雅黑" panose="020B0503020204020204" pitchFamily="34" charset="-122"/>
              </a:rPr>
              <a:t>. </a:t>
            </a:r>
            <a:r>
              <a:rPr lang="zh-CN" altLang="en-US" sz="1400" dirty="0">
                <a:latin typeface="Arial" panose="020B0604020202020204" pitchFamily="34" charset="0"/>
                <a:ea typeface="微软雅黑" panose="020B0503020204020204" pitchFamily="34" charset="-122"/>
              </a:rPr>
              <a:t>经过多次重复，由大量荧光分子的精确位点，组合成了一幅</a:t>
            </a:r>
            <a:r>
              <a:rPr lang="en-US" altLang="zh-CN" sz="1400" dirty="0">
                <a:latin typeface="Arial" panose="020B0604020202020204" pitchFamily="34" charset="0"/>
                <a:ea typeface="微软雅黑" panose="020B0503020204020204" pitchFamily="34" charset="-122"/>
              </a:rPr>
              <a:t>STORM </a:t>
            </a:r>
            <a:r>
              <a:rPr lang="zh-CN" altLang="en-US" sz="1400" dirty="0">
                <a:latin typeface="Arial" panose="020B0604020202020204" pitchFamily="34" charset="0"/>
                <a:ea typeface="微软雅黑" panose="020B0503020204020204" pitchFamily="34" charset="-122"/>
              </a:rPr>
              <a:t>图像（右图）。（</a:t>
            </a:r>
            <a:r>
              <a:rPr lang="en-US" altLang="zh-CN" sz="1400" dirty="0">
                <a:latin typeface="Arial" panose="020B0604020202020204" pitchFamily="34" charset="0"/>
                <a:ea typeface="微软雅黑" panose="020B0503020204020204" pitchFamily="34" charset="-122"/>
              </a:rPr>
              <a:t>B</a:t>
            </a:r>
            <a:r>
              <a:rPr lang="zh-CN" altLang="en-US" sz="1400" dirty="0">
                <a:latin typeface="Arial" panose="020B0604020202020204" pitchFamily="34" charset="0"/>
                <a:ea typeface="微软雅黑" panose="020B0503020204020204" pitchFamily="34" charset="-122"/>
              </a:rPr>
              <a:t>）在相同的放大倍数下，细胞中的 微管（绿色）和网格蛋白包被膜泡（红色）在常规荧光显微镜下的图像（左）与</a:t>
            </a:r>
            <a:r>
              <a:rPr lang="en-US" altLang="zh-CN" sz="1400" dirty="0">
                <a:latin typeface="Arial" panose="020B0604020202020204" pitchFamily="34" charset="0"/>
                <a:ea typeface="微软雅黑" panose="020B0503020204020204" pitchFamily="34" charset="-122"/>
              </a:rPr>
              <a:t>STORM </a:t>
            </a:r>
            <a:r>
              <a:rPr lang="zh-CN" altLang="en-US" sz="1400" dirty="0">
                <a:latin typeface="Arial" panose="020B0604020202020204" pitchFamily="34" charset="0"/>
                <a:ea typeface="微软雅黑" panose="020B0503020204020204" pitchFamily="34" charset="-122"/>
              </a:rPr>
              <a:t>超分辨图像（右）的。（</a:t>
            </a:r>
            <a:r>
              <a:rPr lang="en-US" altLang="zh-CN" sz="1400" dirty="0">
                <a:latin typeface="Arial" panose="020B0604020202020204" pitchFamily="34" charset="0"/>
                <a:ea typeface="微软雅黑" panose="020B0503020204020204" pitchFamily="34" charset="-122"/>
              </a:rPr>
              <a:t>C</a:t>
            </a:r>
            <a:r>
              <a:rPr lang="zh-CN" altLang="en-US" sz="1400" dirty="0">
                <a:latin typeface="Arial" panose="020B0604020202020204" pitchFamily="34" charset="0"/>
                <a:ea typeface="微软雅黑" panose="020B0503020204020204" pitchFamily="34" charset="-122"/>
              </a:rPr>
              <a:t>）三维</a:t>
            </a:r>
            <a:r>
              <a:rPr lang="en-US" altLang="zh-CN" sz="1400" dirty="0">
                <a:latin typeface="Arial" panose="020B0604020202020204" pitchFamily="34" charset="0"/>
                <a:ea typeface="微软雅黑" panose="020B0503020204020204" pitchFamily="34" charset="-122"/>
              </a:rPr>
              <a:t>STORM </a:t>
            </a:r>
            <a:r>
              <a:rPr lang="zh-CN" altLang="en-US" sz="1400" dirty="0">
                <a:latin typeface="Arial" panose="020B0604020202020204" pitchFamily="34" charset="0"/>
                <a:ea typeface="微软雅黑" panose="020B0503020204020204" pitchFamily="34" charset="-122"/>
              </a:rPr>
              <a:t>超分辨图像。左图显示细胞中的网格蛋白包被小泡。右图为放大图片，分别显示其在 </a:t>
            </a:r>
            <a:r>
              <a:rPr lang="en-US" altLang="zh-CN" sz="1400" dirty="0">
                <a:latin typeface="Arial" panose="020B0604020202020204" pitchFamily="34" charset="0"/>
                <a:ea typeface="微软雅黑" panose="020B0503020204020204" pitchFamily="34" charset="-122"/>
              </a:rPr>
              <a:t>XY </a:t>
            </a:r>
            <a:r>
              <a:rPr lang="zh-CN" altLang="en-US" sz="1400" dirty="0">
                <a:latin typeface="Arial" panose="020B0604020202020204" pitchFamily="34" charset="0"/>
                <a:ea typeface="微软雅黑" panose="020B0503020204020204" pitchFamily="34" charset="-122"/>
              </a:rPr>
              <a:t>截面（上图）和</a:t>
            </a:r>
            <a:r>
              <a:rPr lang="en-US" altLang="zh-CN" sz="1400" dirty="0">
                <a:latin typeface="Arial" panose="020B0604020202020204" pitchFamily="34" charset="0"/>
                <a:ea typeface="微软雅黑" panose="020B0503020204020204" pitchFamily="34" charset="-122"/>
              </a:rPr>
              <a:t>XZ </a:t>
            </a:r>
            <a:r>
              <a:rPr lang="zh-CN" altLang="en-US" sz="1400" dirty="0">
                <a:latin typeface="Arial" panose="020B0604020202020204" pitchFamily="34" charset="0"/>
                <a:ea typeface="微软雅黑" panose="020B0503020204020204" pitchFamily="34" charset="-122"/>
              </a:rPr>
              <a:t>截面（下图）的一个网格蛋白包被小泡</a:t>
            </a:r>
          </a:p>
        </p:txBody>
      </p:sp>
    </p:spTree>
    <p:extLst>
      <p:ext uri="{BB962C8B-B14F-4D97-AF65-F5344CB8AC3E}">
        <p14:creationId xmlns:p14="http://schemas.microsoft.com/office/powerpoint/2010/main" val="3936388977"/>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gimg2.baidu.com/image_search/src=http%3A%2F%2Fp0.ifengimg.com%2Fpmop%2F2017%2F0511%2FB20308598DD048F2AA160FCC3449A68C81084D95_size18_w398_h414.jpeg&amp;refer=http%3A%2F%2Fp0.ifengimg.com&amp;app=2002&amp;size=f9999,10000&amp;q=a80&amp;n=0&amp;g=0n&amp;fmt=jpeg?sec=1617505743&amp;t=8da73aec72963e52755653b85f9dfb9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703" y="1734919"/>
            <a:ext cx="3790950"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623421" y="2002060"/>
            <a:ext cx="6096000" cy="3539430"/>
          </a:xfrm>
          <a:prstGeom prst="rect">
            <a:avLst/>
          </a:prstGeom>
        </p:spPr>
        <p:txBody>
          <a:bodyPr>
            <a:spAutoFit/>
          </a:bodyPr>
          <a:lstStyle/>
          <a:p>
            <a:r>
              <a:rPr lang="zh-CN" altLang="en-US" sz="3200" dirty="0">
                <a:solidFill>
                  <a:schemeClr val="accent1"/>
                </a:solidFill>
                <a:latin typeface="Arial" panose="020B0604020202020204" pitchFamily="34" charset="0"/>
                <a:ea typeface="微软雅黑" panose="020B0503020204020204" pitchFamily="34" charset="-122"/>
              </a:rPr>
              <a:t>庄小威</a:t>
            </a:r>
            <a:endParaRPr lang="en-US" altLang="zh-CN" sz="3200" dirty="0">
              <a:solidFill>
                <a:schemeClr val="accent1"/>
              </a:solidFill>
              <a:latin typeface="Arial" panose="020B0604020202020204" pitchFamily="34" charset="0"/>
              <a:ea typeface="微软雅黑" panose="020B0503020204020204" pitchFamily="34" charset="-122"/>
            </a:endParaRPr>
          </a:p>
          <a:p>
            <a:endParaRPr lang="en-US" altLang="zh-CN" sz="3200" dirty="0">
              <a:solidFill>
                <a:schemeClr val="accent1"/>
              </a:solidFill>
              <a:latin typeface="Arial" panose="020B0604020202020204" pitchFamily="34" charset="0"/>
              <a:ea typeface="微软雅黑" panose="020B0503020204020204" pitchFamily="34" charset="-122"/>
            </a:endParaRPr>
          </a:p>
          <a:p>
            <a:r>
              <a:rPr lang="en-US" altLang="zh-CN" sz="2000" dirty="0">
                <a:latin typeface="Arial" panose="020B0604020202020204" pitchFamily="34" charset="0"/>
                <a:ea typeface="微软雅黑" panose="020B0503020204020204" pitchFamily="34" charset="-122"/>
              </a:rPr>
              <a:t>1972</a:t>
            </a:r>
            <a:r>
              <a:rPr lang="zh-CN" altLang="en-US" sz="2000" dirty="0">
                <a:latin typeface="Arial" panose="020B0604020202020204" pitchFamily="34" charset="0"/>
                <a:ea typeface="微软雅黑" panose="020B0503020204020204" pitchFamily="34" charset="-122"/>
              </a:rPr>
              <a:t>年出生于江苏省如皋市</a:t>
            </a:r>
            <a:r>
              <a:rPr lang="en-US" altLang="zh-CN" sz="2000" dirty="0">
                <a:latin typeface="Arial" panose="020B0604020202020204" pitchFamily="34" charset="0"/>
                <a:ea typeface="微软雅黑" panose="020B0503020204020204" pitchFamily="34" charset="-122"/>
              </a:rPr>
              <a:t>,</a:t>
            </a:r>
            <a:r>
              <a:rPr lang="zh-CN" altLang="en-US" sz="2000" dirty="0">
                <a:latin typeface="Arial" panose="020B0604020202020204" pitchFamily="34" charset="0"/>
                <a:ea typeface="微软雅黑" panose="020B0503020204020204" pitchFamily="34" charset="-122"/>
              </a:rPr>
              <a:t>华裔生物物理学家</a:t>
            </a:r>
            <a:r>
              <a:rPr lang="en-US" altLang="zh-CN" sz="2000" dirty="0">
                <a:latin typeface="Arial" panose="020B0604020202020204" pitchFamily="34" charset="0"/>
                <a:ea typeface="微软雅黑" panose="020B0503020204020204" pitchFamily="34" charset="-122"/>
              </a:rPr>
              <a:t>,</a:t>
            </a:r>
            <a:r>
              <a:rPr lang="zh-CN" altLang="en-US" sz="2000" dirty="0">
                <a:latin typeface="Arial" panose="020B0604020202020204" pitchFamily="34" charset="0"/>
                <a:ea typeface="微软雅黑" panose="020B0503020204020204" pitchFamily="34" charset="-122"/>
              </a:rPr>
              <a:t>美国国家科学院院士</a:t>
            </a:r>
            <a:r>
              <a:rPr lang="en-US" altLang="zh-CN" sz="2000" dirty="0">
                <a:latin typeface="Arial" panose="020B0604020202020204" pitchFamily="34" charset="0"/>
                <a:ea typeface="微软雅黑" panose="020B0503020204020204" pitchFamily="34" charset="-122"/>
              </a:rPr>
              <a:t>, </a:t>
            </a:r>
            <a:r>
              <a:rPr lang="zh-CN" altLang="en-US" sz="2000" dirty="0">
                <a:latin typeface="Arial" panose="020B0604020202020204" pitchFamily="34" charset="0"/>
                <a:ea typeface="微软雅黑" panose="020B0503020204020204" pitchFamily="34" charset="-122"/>
              </a:rPr>
              <a:t>哈佛大学化学与化学生物、物理学双聘教授。</a:t>
            </a:r>
            <a:endParaRPr lang="en-US" altLang="zh-CN" sz="2000" dirty="0">
              <a:latin typeface="Arial" panose="020B0604020202020204" pitchFamily="34" charset="0"/>
              <a:ea typeface="微软雅黑" panose="020B0503020204020204" pitchFamily="34" charset="-122"/>
            </a:endParaRPr>
          </a:p>
          <a:p>
            <a:endParaRPr lang="en-US" altLang="zh-CN" sz="2000" dirty="0">
              <a:latin typeface="Arial" panose="020B0604020202020204" pitchFamily="34" charset="0"/>
              <a:ea typeface="微软雅黑" panose="020B0503020204020204" pitchFamily="34" charset="-122"/>
            </a:endParaRPr>
          </a:p>
          <a:p>
            <a:r>
              <a:rPr lang="zh-CN" altLang="en-US" sz="2000" dirty="0">
                <a:latin typeface="Arial" panose="020B0604020202020204" pitchFamily="34" charset="0"/>
                <a:ea typeface="微软雅黑" panose="020B0503020204020204" pitchFamily="34" charset="-122"/>
              </a:rPr>
              <a:t>利用超分辨率显微镜技术，识别个体病毒粒子进入细胞的机理，并用单分子技术从本质上研究核酸与蛋白的相互作用。她曾拍摄到单一枚感冒病毒如何影响一枚细胞，这是首次有科学家记录到这过程。</a:t>
            </a:r>
          </a:p>
        </p:txBody>
      </p:sp>
    </p:spTree>
    <p:extLst>
      <p:ext uri="{BB962C8B-B14F-4D97-AF65-F5344CB8AC3E}">
        <p14:creationId xmlns:p14="http://schemas.microsoft.com/office/powerpoint/2010/main" val="4082296247"/>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dirty="0"/>
          </a:p>
        </p:txBody>
      </p:sp>
      <p:sp>
        <p:nvSpPr>
          <p:cNvPr id="19459" name="文本框 2"/>
          <p:cNvSpPr txBox="1">
            <a:spLocks noChangeArrowheads="1"/>
          </p:cNvSpPr>
          <p:nvPr/>
        </p:nvSpPr>
        <p:spPr bwMode="auto">
          <a:xfrm>
            <a:off x="1803401" y="2218267"/>
            <a:ext cx="15696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bg1"/>
                </a:solidFill>
                <a:latin typeface="微软雅黑" panose="020B0503020204020204" pitchFamily="34" charset="-122"/>
                <a:ea typeface="微软雅黑" panose="020B0503020204020204" pitchFamily="34" charset="-122"/>
              </a:rPr>
              <a:t>第一节</a:t>
            </a:r>
          </a:p>
        </p:txBody>
      </p:sp>
      <p:sp>
        <p:nvSpPr>
          <p:cNvPr id="5" name="TextBox 23"/>
          <p:cNvSpPr txBox="1"/>
          <p:nvPr/>
        </p:nvSpPr>
        <p:spPr>
          <a:xfrm>
            <a:off x="5121256" y="2436284"/>
            <a:ext cx="1755609"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dirty="0">
                <a:latin typeface="微软雅黑" pitchFamily="34" charset="-122"/>
                <a:ea typeface="微软雅黑" pitchFamily="34" charset="-122"/>
              </a:rPr>
              <a:t>光学显微镜</a:t>
            </a:r>
          </a:p>
        </p:txBody>
      </p:sp>
      <p:sp>
        <p:nvSpPr>
          <p:cNvPr id="6" name="TextBox 24"/>
          <p:cNvSpPr txBox="1"/>
          <p:nvPr/>
        </p:nvSpPr>
        <p:spPr>
          <a:xfrm>
            <a:off x="5121256" y="3215337"/>
            <a:ext cx="1755609"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dirty="0">
                <a:latin typeface="微软雅黑" pitchFamily="34" charset="-122"/>
                <a:ea typeface="微软雅黑" pitchFamily="34" charset="-122"/>
              </a:rPr>
              <a:t>电子显微镜</a:t>
            </a:r>
          </a:p>
        </p:txBody>
      </p:sp>
      <p:sp>
        <p:nvSpPr>
          <p:cNvPr id="7" name="TextBox 25"/>
          <p:cNvSpPr txBox="1"/>
          <p:nvPr/>
        </p:nvSpPr>
        <p:spPr>
          <a:xfrm>
            <a:off x="5121256" y="3994390"/>
            <a:ext cx="2268570"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dirty="0">
                <a:latin typeface="微软雅黑" pitchFamily="34" charset="-122"/>
                <a:ea typeface="微软雅黑" pitchFamily="34" charset="-122"/>
              </a:rPr>
              <a:t>扫描隧道显微镜</a:t>
            </a:r>
          </a:p>
        </p:txBody>
      </p:sp>
      <p:sp>
        <p:nvSpPr>
          <p:cNvPr id="9" name="文本框 8"/>
          <p:cNvSpPr txBox="1"/>
          <p:nvPr/>
        </p:nvSpPr>
        <p:spPr bwMode="auto">
          <a:xfrm>
            <a:off x="5121256" y="1575185"/>
            <a:ext cx="5122333" cy="584775"/>
          </a:xfrm>
          <a:prstGeom prst="rect">
            <a:avLst/>
          </a:prstGeom>
          <a:noFill/>
        </p:spPr>
        <p:txBody>
          <a:bodyPr lIns="91440" tIns="45720" rIns="91440" bIns="45720">
            <a:spAutoFit/>
          </a:bodyPr>
          <a:lstStyle/>
          <a:p>
            <a:pPr>
              <a:defRPr/>
            </a:pPr>
            <a:r>
              <a:rPr lang="zh-CN" altLang="en-US" sz="3200" b="1" dirty="0">
                <a:solidFill>
                  <a:srgbClr val="003366"/>
                </a:solidFill>
                <a:latin typeface="微软雅黑" panose="020B0503020204020204" pitchFamily="34" charset="-122"/>
                <a:ea typeface="微软雅黑" panose="020B0503020204020204" pitchFamily="34" charset="-122"/>
              </a:rPr>
              <a:t>细胞形态结构的观察方法</a:t>
            </a: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dirty="0">
              <a:solidFill>
                <a:schemeClr val="tx1"/>
              </a:solidFill>
            </a:endParaRPr>
          </a:p>
        </p:txBody>
      </p:sp>
    </p:spTree>
    <p:extLst>
      <p:ext uri="{BB962C8B-B14F-4D97-AF65-F5344CB8AC3E}">
        <p14:creationId xmlns:p14="http://schemas.microsoft.com/office/powerpoint/2010/main" val="182548537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9" grpId="0"/>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bkimg.cdn.bcebos.com/pic/a8773912b31bb0513288b4f5387adab44bede0bb?x-bce-process=image/watermark,image_d2F0ZXIvYmFpa2U3Mg==,g_7,xp_5,yp_5/format,f_au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5262" y="1224347"/>
            <a:ext cx="3316673" cy="464334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827373" y="1585435"/>
            <a:ext cx="6096000" cy="3631763"/>
          </a:xfrm>
          <a:prstGeom prst="rect">
            <a:avLst/>
          </a:prstGeom>
        </p:spPr>
        <p:txBody>
          <a:bodyPr>
            <a:spAutoFit/>
          </a:bodyPr>
          <a:lstStyle/>
          <a:p>
            <a:r>
              <a:rPr lang="zh-CN" altLang="en-US" sz="3200" dirty="0">
                <a:solidFill>
                  <a:schemeClr val="accent1"/>
                </a:solidFill>
                <a:latin typeface="Arial" panose="020B0604020202020204" pitchFamily="34" charset="0"/>
                <a:ea typeface="微软雅黑" panose="020B0503020204020204" pitchFamily="34" charset="-122"/>
              </a:rPr>
              <a:t>徐涛</a:t>
            </a:r>
            <a:endParaRPr lang="en-US" altLang="zh-CN" dirty="0"/>
          </a:p>
          <a:p>
            <a:endParaRPr lang="en-US" altLang="zh-CN" dirty="0"/>
          </a:p>
          <a:p>
            <a:r>
              <a:rPr lang="zh-CN" altLang="en-US" sz="2000" dirty="0">
                <a:latin typeface="Arial" panose="020B0604020202020204" pitchFamily="34" charset="0"/>
                <a:ea typeface="微软雅黑" panose="020B0503020204020204" pitchFamily="34" charset="-122"/>
              </a:rPr>
              <a:t>中国科学院院士，发展中国家科学院院士，中国科学院生物物理研究所研究员、博士生导师，中国科学院大学教授、副校长。</a:t>
            </a:r>
            <a:endParaRPr lang="en-US" altLang="zh-CN" sz="2000" dirty="0">
              <a:latin typeface="Arial" panose="020B0604020202020204" pitchFamily="34" charset="0"/>
              <a:ea typeface="微软雅黑" panose="020B0503020204020204" pitchFamily="34" charset="-122"/>
            </a:endParaRPr>
          </a:p>
          <a:p>
            <a:endParaRPr lang="en-US" altLang="zh-CN" sz="2000" dirty="0">
              <a:latin typeface="Arial" panose="020B0604020202020204" pitchFamily="34" charset="0"/>
              <a:ea typeface="微软雅黑" panose="020B0503020204020204" pitchFamily="34" charset="-122"/>
            </a:endParaRPr>
          </a:p>
          <a:p>
            <a:r>
              <a:rPr lang="zh-CN" altLang="en-US" sz="2000" dirty="0">
                <a:latin typeface="Arial" panose="020B0604020202020204" pitchFamily="34" charset="0"/>
                <a:ea typeface="微软雅黑" panose="020B0503020204020204" pitchFamily="34" charset="-122"/>
              </a:rPr>
              <a:t>目前主要从事糖尿病分子机制研究和超分辨成像技术研发，利用超高分辨率显微成像技术研究囊泡分泌的分子调控机制、</a:t>
            </a:r>
            <a:r>
              <a:rPr lang="en-US" altLang="zh-CN" sz="2000" dirty="0">
                <a:latin typeface="Arial" panose="020B0604020202020204" pitchFamily="34" charset="0"/>
                <a:ea typeface="微软雅黑" panose="020B0503020204020204" pitchFamily="34" charset="-122"/>
              </a:rPr>
              <a:t>GLUT4</a:t>
            </a:r>
            <a:r>
              <a:rPr lang="zh-CN" altLang="en-US" sz="2000" dirty="0">
                <a:latin typeface="Arial" panose="020B0604020202020204" pitchFamily="34" charset="0"/>
                <a:ea typeface="微软雅黑" panose="020B0503020204020204" pitchFamily="34" charset="-122"/>
              </a:rPr>
              <a:t>储存囊泡转运及其调控机制、钙释放激活钙离子通道（</a:t>
            </a:r>
            <a:r>
              <a:rPr lang="en-US" altLang="zh-CN" sz="2000" dirty="0">
                <a:latin typeface="Arial" panose="020B0604020202020204" pitchFamily="34" charset="0"/>
                <a:ea typeface="微软雅黑" panose="020B0503020204020204" pitchFamily="34" charset="-122"/>
              </a:rPr>
              <a:t>CRAC</a:t>
            </a:r>
            <a:r>
              <a:rPr lang="zh-CN" altLang="en-US" sz="2000" dirty="0">
                <a:latin typeface="Arial" panose="020B0604020202020204" pitchFamily="34" charset="0"/>
                <a:ea typeface="微软雅黑" panose="020B0503020204020204" pitchFamily="34" charset="-122"/>
              </a:rPr>
              <a:t>）的激活机制和分子构成等。</a:t>
            </a:r>
          </a:p>
        </p:txBody>
      </p:sp>
    </p:spTree>
    <p:extLst>
      <p:ext uri="{BB962C8B-B14F-4D97-AF65-F5344CB8AC3E}">
        <p14:creationId xmlns:p14="http://schemas.microsoft.com/office/powerpoint/2010/main" val="3929199607"/>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编书\细胞生物学教材编写\第4版学习指南\Chapter 3 Fig\imagepage1.JPG">
            <a:extLst>
              <a:ext uri="{FF2B5EF4-FFF2-40B4-BE49-F238E27FC236}">
                <a16:creationId xmlns:a16="http://schemas.microsoft.com/office/drawing/2014/main" id="{CDD3DBC5-0CDC-4C5B-B5FC-820449CFB31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50783" y="2869154"/>
            <a:ext cx="9290434"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7934719"/>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a:extLst>
              <a:ext uri="{FF2B5EF4-FFF2-40B4-BE49-F238E27FC236}">
                <a16:creationId xmlns:a16="http://schemas.microsoft.com/office/drawing/2014/main" id="{33B8DA3D-70E6-428B-AE3C-8880A10FF0C7}"/>
              </a:ext>
            </a:extLst>
          </p:cNvPr>
          <p:cNvSpPr>
            <a:spLocks noGrp="1"/>
          </p:cNvSpPr>
          <p:nvPr>
            <p:ph type="title"/>
          </p:nvPr>
        </p:nvSpPr>
        <p:spPr/>
        <p:txBody>
          <a:bodyPr/>
          <a:lstStyle/>
          <a:p>
            <a:r>
              <a:rPr lang="zh-CN" altLang="en-US" dirty="0"/>
              <a:t>二、电子显微镜（</a:t>
            </a:r>
            <a:r>
              <a:rPr lang="en-US" altLang="zh-CN" dirty="0"/>
              <a:t>electron microscope</a:t>
            </a:r>
            <a:r>
              <a:rPr lang="zh-CN" altLang="en-US" dirty="0"/>
              <a:t>，</a:t>
            </a:r>
            <a:r>
              <a:rPr lang="en-US" altLang="zh-CN" dirty="0"/>
              <a:t>EM</a:t>
            </a:r>
            <a:r>
              <a:rPr lang="zh-CN" altLang="en-US" dirty="0"/>
              <a:t>，简称电镜）</a:t>
            </a:r>
          </a:p>
        </p:txBody>
      </p:sp>
      <p:pic>
        <p:nvPicPr>
          <p:cNvPr id="55299" name="Picture 2" descr="figure 9-20">
            <a:extLst>
              <a:ext uri="{FF2B5EF4-FFF2-40B4-BE49-F238E27FC236}">
                <a16:creationId xmlns:a16="http://schemas.microsoft.com/office/drawing/2014/main" id="{5064F8C6-2263-49A9-89D1-54BF7BFA450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071939" y="1446952"/>
            <a:ext cx="4048125"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300" name="矩形 4">
            <a:extLst>
              <a:ext uri="{FF2B5EF4-FFF2-40B4-BE49-F238E27FC236}">
                <a16:creationId xmlns:a16="http://schemas.microsoft.com/office/drawing/2014/main" id="{2C3C3A5C-FAC4-479E-8D11-350323E1B502}"/>
              </a:ext>
            </a:extLst>
          </p:cNvPr>
          <p:cNvSpPr>
            <a:spLocks noChangeArrowheads="1"/>
          </p:cNvSpPr>
          <p:nvPr/>
        </p:nvSpPr>
        <p:spPr bwMode="auto">
          <a:xfrm>
            <a:off x="1506537" y="2772513"/>
            <a:ext cx="2547938"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lnSpc>
                <a:spcPct val="150000"/>
              </a:lnSpc>
              <a:spcBef>
                <a:spcPct val="0"/>
              </a:spcBef>
              <a:buFontTx/>
              <a:buNone/>
            </a:pPr>
            <a:r>
              <a:rPr lang="zh-CN" altLang="en-US" sz="2400" b="1"/>
              <a:t>透射电镜</a:t>
            </a:r>
            <a:r>
              <a:rPr lang="zh-CN" altLang="en-US" sz="2000" b="1"/>
              <a:t> </a:t>
            </a:r>
            <a:r>
              <a:rPr lang="en-US" altLang="zh-CN" sz="2000" b="1">
                <a:solidFill>
                  <a:srgbClr val="0033CC"/>
                </a:solidFill>
              </a:rPr>
              <a:t>transmission electron microscope, TEM</a:t>
            </a:r>
            <a:endParaRPr lang="zh-CN" altLang="en-US" sz="2000" b="1">
              <a:solidFill>
                <a:srgbClr val="0033CC"/>
              </a:solidFill>
            </a:endParaRPr>
          </a:p>
        </p:txBody>
      </p:sp>
      <p:sp>
        <p:nvSpPr>
          <p:cNvPr id="55301" name="矩形 5">
            <a:extLst>
              <a:ext uri="{FF2B5EF4-FFF2-40B4-BE49-F238E27FC236}">
                <a16:creationId xmlns:a16="http://schemas.microsoft.com/office/drawing/2014/main" id="{832BDAD9-5105-4E26-857B-0E36C101E30B}"/>
              </a:ext>
            </a:extLst>
          </p:cNvPr>
          <p:cNvSpPr>
            <a:spLocks noChangeArrowheads="1"/>
          </p:cNvSpPr>
          <p:nvPr/>
        </p:nvSpPr>
        <p:spPr bwMode="auto">
          <a:xfrm>
            <a:off x="8120064" y="2772513"/>
            <a:ext cx="2547937"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lnSpc>
                <a:spcPct val="150000"/>
              </a:lnSpc>
              <a:spcBef>
                <a:spcPct val="0"/>
              </a:spcBef>
              <a:buFontTx/>
              <a:buNone/>
            </a:pPr>
            <a:r>
              <a:rPr lang="zh-CN" altLang="en-US" sz="2400" b="1"/>
              <a:t>扫描电镜</a:t>
            </a:r>
            <a:r>
              <a:rPr lang="zh-CN" altLang="en-US" sz="2000" b="1"/>
              <a:t> </a:t>
            </a:r>
            <a:r>
              <a:rPr lang="en-US" altLang="zh-CN" sz="2000" b="1">
                <a:solidFill>
                  <a:srgbClr val="0033CC"/>
                </a:solidFill>
              </a:rPr>
              <a:t>scanning electron microscope, SEM</a:t>
            </a:r>
            <a:endParaRPr lang="zh-CN" altLang="en-US" sz="2000" b="1">
              <a:solidFill>
                <a:srgbClr val="0033CC"/>
              </a:solidFill>
            </a:endParaRPr>
          </a:p>
        </p:txBody>
      </p:sp>
    </p:spTree>
    <p:extLst>
      <p:ext uri="{BB962C8B-B14F-4D97-AF65-F5344CB8AC3E}">
        <p14:creationId xmlns:p14="http://schemas.microsoft.com/office/powerpoint/2010/main" val="139439616"/>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矩形 4">
            <a:extLst>
              <a:ext uri="{FF2B5EF4-FFF2-40B4-BE49-F238E27FC236}">
                <a16:creationId xmlns:a16="http://schemas.microsoft.com/office/drawing/2014/main" id="{CBD94942-1F33-49A7-AACC-DD149A450AA6}"/>
              </a:ext>
            </a:extLst>
          </p:cNvPr>
          <p:cNvSpPr>
            <a:spLocks noChangeArrowheads="1"/>
          </p:cNvSpPr>
          <p:nvPr/>
        </p:nvSpPr>
        <p:spPr bwMode="auto">
          <a:xfrm>
            <a:off x="415925" y="5779640"/>
            <a:ext cx="11353799"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800" b="1" dirty="0">
                <a:ea typeface="宋体" panose="02010600030101010101" pitchFamily="2" charset="-122"/>
                <a:cs typeface="Arial" panose="020B0604020202020204" pitchFamily="34" charset="0"/>
              </a:rPr>
              <a:t>The Nobel Prize in Physics 1986 was divided, one half awarded to Ernst Ruska </a:t>
            </a:r>
            <a:r>
              <a:rPr lang="en-US" altLang="zh-CN" sz="1800" b="1" i="1" dirty="0">
                <a:ea typeface="宋体" panose="02010600030101010101" pitchFamily="2" charset="-122"/>
                <a:cs typeface="Arial" panose="020B0604020202020204" pitchFamily="34" charset="0"/>
              </a:rPr>
              <a:t>"for his fundamental work in electron optics, and for the design of the first </a:t>
            </a:r>
            <a:r>
              <a:rPr lang="en-US" altLang="zh-CN" sz="2000" b="1" i="1" u="sng" dirty="0">
                <a:solidFill>
                  <a:srgbClr val="0033CC"/>
                </a:solidFill>
                <a:ea typeface="宋体" panose="02010600030101010101" pitchFamily="2" charset="-122"/>
                <a:cs typeface="Arial" panose="020B0604020202020204" pitchFamily="34" charset="0"/>
              </a:rPr>
              <a:t>electron microscope</a:t>
            </a:r>
            <a:r>
              <a:rPr lang="en-US" altLang="zh-CN" sz="1800" b="1" i="1" dirty="0">
                <a:ea typeface="宋体" panose="02010600030101010101" pitchFamily="2" charset="-122"/>
                <a:cs typeface="Arial" panose="020B0604020202020204" pitchFamily="34" charset="0"/>
              </a:rPr>
              <a:t>"</a:t>
            </a:r>
            <a:r>
              <a:rPr lang="en-US" altLang="zh-CN" sz="1800" b="1" dirty="0">
                <a:ea typeface="宋体" panose="02010600030101010101" pitchFamily="2" charset="-122"/>
                <a:cs typeface="Arial" panose="020B0604020202020204" pitchFamily="34" charset="0"/>
              </a:rPr>
              <a:t>, the other half jointly to Gerd Binnig and Heinrich Rohrer </a:t>
            </a:r>
            <a:r>
              <a:rPr lang="en-US" altLang="zh-CN" sz="1800" b="1" i="1" dirty="0">
                <a:ea typeface="宋体" panose="02010600030101010101" pitchFamily="2" charset="-122"/>
                <a:cs typeface="Arial" panose="020B0604020202020204" pitchFamily="34" charset="0"/>
              </a:rPr>
              <a:t>"for their design of the </a:t>
            </a:r>
            <a:r>
              <a:rPr lang="en-US" altLang="zh-CN" sz="2000" b="1" i="1" u="sng" dirty="0">
                <a:solidFill>
                  <a:srgbClr val="0033CC"/>
                </a:solidFill>
                <a:ea typeface="宋体" panose="02010600030101010101" pitchFamily="2" charset="-122"/>
                <a:cs typeface="Arial" panose="020B0604020202020204" pitchFamily="34" charset="0"/>
              </a:rPr>
              <a:t>scanning tunneling microscope</a:t>
            </a:r>
            <a:r>
              <a:rPr lang="en-US" altLang="zh-CN" sz="1800" b="1" i="1" dirty="0">
                <a:ea typeface="宋体" panose="02010600030101010101" pitchFamily="2" charset="-122"/>
                <a:cs typeface="Arial" panose="020B0604020202020204" pitchFamily="34" charset="0"/>
              </a:rPr>
              <a:t>"</a:t>
            </a:r>
            <a:r>
              <a:rPr lang="en-US" altLang="zh-CN" sz="1800" b="1" dirty="0">
                <a:ea typeface="宋体" panose="02010600030101010101" pitchFamily="2" charset="-122"/>
                <a:cs typeface="Arial" panose="020B0604020202020204" pitchFamily="34" charset="0"/>
              </a:rPr>
              <a:t>.</a:t>
            </a:r>
            <a:endParaRPr lang="zh-CN" altLang="en-US" sz="1800" b="1" dirty="0">
              <a:ea typeface="宋体" panose="02010600030101010101" pitchFamily="2" charset="-122"/>
              <a:cs typeface="Arial" panose="020B0604020202020204" pitchFamily="34" charset="0"/>
            </a:endParaRPr>
          </a:p>
        </p:txBody>
      </p:sp>
      <p:sp>
        <p:nvSpPr>
          <p:cNvPr id="2" name="标题 1">
            <a:extLst>
              <a:ext uri="{FF2B5EF4-FFF2-40B4-BE49-F238E27FC236}">
                <a16:creationId xmlns:a16="http://schemas.microsoft.com/office/drawing/2014/main" id="{1B97946F-A63B-4503-917C-2DEC629CBB22}"/>
              </a:ext>
            </a:extLst>
          </p:cNvPr>
          <p:cNvSpPr>
            <a:spLocks noGrp="1"/>
          </p:cNvSpPr>
          <p:nvPr>
            <p:ph type="title"/>
          </p:nvPr>
        </p:nvSpPr>
        <p:spPr/>
        <p:txBody>
          <a:bodyPr/>
          <a:lstStyle/>
          <a:p>
            <a:r>
              <a:rPr lang="en-US" altLang="zh-CN" dirty="0"/>
              <a:t>The Nobel Prize in Physics 1986 </a:t>
            </a:r>
            <a:endParaRPr lang="zh-CN" altLang="en-US" dirty="0"/>
          </a:p>
        </p:txBody>
      </p:sp>
      <p:pic>
        <p:nvPicPr>
          <p:cNvPr id="3" name="图片 2">
            <a:extLst>
              <a:ext uri="{FF2B5EF4-FFF2-40B4-BE49-F238E27FC236}">
                <a16:creationId xmlns:a16="http://schemas.microsoft.com/office/drawing/2014/main" id="{BDAB2DEA-9E79-4F6C-A872-42AC4828D570}"/>
              </a:ext>
            </a:extLst>
          </p:cNvPr>
          <p:cNvPicPr>
            <a:picLocks noChangeAspect="1"/>
          </p:cNvPicPr>
          <p:nvPr/>
        </p:nvPicPr>
        <p:blipFill>
          <a:blip r:embed="rId3"/>
          <a:stretch>
            <a:fillRect/>
          </a:stretch>
        </p:blipFill>
        <p:spPr>
          <a:xfrm>
            <a:off x="2349967" y="1099037"/>
            <a:ext cx="7485714" cy="4504762"/>
          </a:xfrm>
          <a:prstGeom prst="rect">
            <a:avLst/>
          </a:prstGeom>
        </p:spPr>
      </p:pic>
    </p:spTree>
    <p:extLst>
      <p:ext uri="{BB962C8B-B14F-4D97-AF65-F5344CB8AC3E}">
        <p14:creationId xmlns:p14="http://schemas.microsoft.com/office/powerpoint/2010/main" val="837765405"/>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内容占位符 2">
            <a:extLst>
              <a:ext uri="{FF2B5EF4-FFF2-40B4-BE49-F238E27FC236}">
                <a16:creationId xmlns:a16="http://schemas.microsoft.com/office/drawing/2014/main" id="{A5F415BA-E75B-41F5-B124-16965613D051}"/>
              </a:ext>
            </a:extLst>
          </p:cNvPr>
          <p:cNvSpPr>
            <a:spLocks noGrp="1"/>
          </p:cNvSpPr>
          <p:nvPr>
            <p:ph idx="1"/>
          </p:nvPr>
        </p:nvSpPr>
        <p:spPr>
          <a:xfrm>
            <a:off x="965200" y="1484313"/>
            <a:ext cx="5130801" cy="5072062"/>
          </a:xfrm>
        </p:spPr>
        <p:txBody>
          <a:bodyPr/>
          <a:lstStyle/>
          <a:p>
            <a:pPr>
              <a:lnSpc>
                <a:spcPct val="200000"/>
              </a:lnSpc>
              <a:spcAft>
                <a:spcPts val="600"/>
              </a:spcAft>
            </a:pPr>
            <a:r>
              <a:rPr lang="zh-CN" altLang="en-US" sz="2400" b="1" dirty="0">
                <a:solidFill>
                  <a:srgbClr val="0033CC"/>
                </a:solidFill>
              </a:rPr>
              <a:t>电子束</a:t>
            </a:r>
            <a:r>
              <a:rPr lang="zh-CN" altLang="en-US" sz="2400" dirty="0"/>
              <a:t>作为光源</a:t>
            </a:r>
            <a:endParaRPr lang="en-US" altLang="zh-CN" sz="2400" dirty="0"/>
          </a:p>
          <a:p>
            <a:pPr>
              <a:lnSpc>
                <a:spcPct val="200000"/>
              </a:lnSpc>
              <a:spcAft>
                <a:spcPts val="600"/>
              </a:spcAft>
            </a:pPr>
            <a:r>
              <a:rPr lang="zh-CN" altLang="en-US" sz="2400" b="1" dirty="0">
                <a:solidFill>
                  <a:srgbClr val="0033CC"/>
                </a:solidFill>
              </a:rPr>
              <a:t>电磁透镜</a:t>
            </a:r>
            <a:r>
              <a:rPr lang="zh-CN" altLang="en-US" sz="2400" dirty="0"/>
              <a:t>聚焦</a:t>
            </a:r>
            <a:endParaRPr lang="en-US" altLang="zh-CN" sz="2400" dirty="0"/>
          </a:p>
          <a:p>
            <a:pPr>
              <a:lnSpc>
                <a:spcPct val="200000"/>
              </a:lnSpc>
              <a:spcAft>
                <a:spcPts val="600"/>
              </a:spcAft>
            </a:pPr>
            <a:r>
              <a:rPr lang="zh-CN" altLang="en-US" sz="2400" dirty="0"/>
              <a:t>镜筒高度</a:t>
            </a:r>
            <a:r>
              <a:rPr lang="zh-CN" altLang="en-US" sz="2400" b="1" dirty="0">
                <a:solidFill>
                  <a:srgbClr val="0033CC"/>
                </a:solidFill>
              </a:rPr>
              <a:t>真空</a:t>
            </a:r>
            <a:endParaRPr lang="en-US" altLang="zh-CN" sz="2400" b="1" dirty="0">
              <a:solidFill>
                <a:srgbClr val="0033CC"/>
              </a:solidFill>
            </a:endParaRPr>
          </a:p>
          <a:p>
            <a:pPr>
              <a:lnSpc>
                <a:spcPct val="200000"/>
              </a:lnSpc>
              <a:spcAft>
                <a:spcPts val="600"/>
              </a:spcAft>
            </a:pPr>
            <a:r>
              <a:rPr lang="zh-CN" altLang="en-US" sz="2400" dirty="0"/>
              <a:t>图像通过荧光屏或感光胶片记录</a:t>
            </a:r>
            <a:endParaRPr lang="en-US" altLang="zh-CN" sz="2400" dirty="0"/>
          </a:p>
          <a:p>
            <a:pPr eaLnBrk="1" hangingPunct="1">
              <a:lnSpc>
                <a:spcPct val="200000"/>
              </a:lnSpc>
            </a:pPr>
            <a:endParaRPr lang="zh-CN" altLang="en-US" sz="2400" baseline="30000" dirty="0"/>
          </a:p>
        </p:txBody>
      </p:sp>
      <p:pic>
        <p:nvPicPr>
          <p:cNvPr id="57348" name="图片 1">
            <a:extLst>
              <a:ext uri="{FF2B5EF4-FFF2-40B4-BE49-F238E27FC236}">
                <a16:creationId xmlns:a16="http://schemas.microsoft.com/office/drawing/2014/main" id="{C7AEE98A-8AF3-44B3-913D-E2AF26233268}"/>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185025" y="1235076"/>
            <a:ext cx="4041775"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1B8CE6CE-8A59-4772-8D56-91F2F8F87F30}"/>
              </a:ext>
            </a:extLst>
          </p:cNvPr>
          <p:cNvSpPr>
            <a:spLocks noGrp="1"/>
          </p:cNvSpPr>
          <p:nvPr>
            <p:ph type="title"/>
          </p:nvPr>
        </p:nvSpPr>
        <p:spPr/>
        <p:txBody>
          <a:bodyPr/>
          <a:lstStyle/>
          <a:p>
            <a:r>
              <a:rPr lang="zh-CN" altLang="en-US" dirty="0"/>
              <a:t>（一）电子显微镜的基本知识</a:t>
            </a:r>
          </a:p>
        </p:txBody>
      </p:sp>
    </p:spTree>
    <p:extLst>
      <p:ext uri="{BB962C8B-B14F-4D97-AF65-F5344CB8AC3E}">
        <p14:creationId xmlns:p14="http://schemas.microsoft.com/office/powerpoint/2010/main" val="1605902060"/>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51C5C900-C283-43C5-926A-514DAC6DDC7A}"/>
              </a:ext>
            </a:extLst>
          </p:cNvPr>
          <p:cNvSpPr>
            <a:spLocks noGrp="1"/>
          </p:cNvSpPr>
          <p:nvPr>
            <p:ph type="title"/>
          </p:nvPr>
        </p:nvSpPr>
        <p:spPr/>
        <p:txBody>
          <a:bodyPr/>
          <a:lstStyle/>
          <a:p>
            <a:pPr algn="l"/>
            <a:r>
              <a:rPr lang="en-US" altLang="zh-CN" sz="2800"/>
              <a:t>1</a:t>
            </a:r>
            <a:r>
              <a:rPr lang="zh-CN" altLang="en-US" sz="2800"/>
              <a:t>．电子显微镜与光学显微镜的基本区别</a:t>
            </a:r>
          </a:p>
        </p:txBody>
      </p:sp>
      <p:pic>
        <p:nvPicPr>
          <p:cNvPr id="58371" name="Picture 2" descr="figure 9-41 part 1">
            <a:extLst>
              <a:ext uri="{FF2B5EF4-FFF2-40B4-BE49-F238E27FC236}">
                <a16:creationId xmlns:a16="http://schemas.microsoft.com/office/drawing/2014/main" id="{F3B32B7B-21D9-49E5-9952-D5DA1767A21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6697" y="1265414"/>
            <a:ext cx="5299075" cy="5330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72" name="Text Box 3">
            <a:extLst>
              <a:ext uri="{FF2B5EF4-FFF2-40B4-BE49-F238E27FC236}">
                <a16:creationId xmlns:a16="http://schemas.microsoft.com/office/drawing/2014/main" id="{5E59274F-7C86-45D3-9C7C-6ADCAFB3C91B}"/>
              </a:ext>
            </a:extLst>
          </p:cNvPr>
          <p:cNvSpPr txBox="1">
            <a:spLocks noChangeArrowheads="1"/>
          </p:cNvSpPr>
          <p:nvPr/>
        </p:nvSpPr>
        <p:spPr bwMode="auto">
          <a:xfrm>
            <a:off x="-903514" y="6596390"/>
            <a:ext cx="6259286"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r" eaLnBrk="1" hangingPunct="1">
              <a:spcBef>
                <a:spcPct val="0"/>
              </a:spcBef>
              <a:buFontTx/>
              <a:buNone/>
            </a:pPr>
            <a:r>
              <a:rPr lang="en-US" altLang="zh-CN" sz="1100" dirty="0">
                <a:ea typeface="宋体" panose="02010600030101010101" pitchFamily="2" charset="-122"/>
              </a:rPr>
              <a:t>Figure 9-42 (part 1 of 2) </a:t>
            </a:r>
            <a:r>
              <a:rPr lang="en-US" altLang="zh-CN" sz="1100" i="1" dirty="0">
                <a:ea typeface="宋体" panose="02010600030101010101" pitchFamily="2" charset="-122"/>
              </a:rPr>
              <a:t> Molecular Biology of the Cell</a:t>
            </a:r>
            <a:r>
              <a:rPr lang="en-US" altLang="zh-CN" sz="1100" dirty="0">
                <a:ea typeface="宋体" panose="02010600030101010101" pitchFamily="2" charset="-122"/>
              </a:rPr>
              <a:t> (© Garland Science 2008)</a:t>
            </a:r>
          </a:p>
        </p:txBody>
      </p:sp>
      <p:graphicFrame>
        <p:nvGraphicFramePr>
          <p:cNvPr id="3" name="表格 2">
            <a:extLst>
              <a:ext uri="{FF2B5EF4-FFF2-40B4-BE49-F238E27FC236}">
                <a16:creationId xmlns:a16="http://schemas.microsoft.com/office/drawing/2014/main" id="{8E78C8A3-56B0-4C46-A420-800E00580EBC}"/>
              </a:ext>
            </a:extLst>
          </p:cNvPr>
          <p:cNvGraphicFramePr>
            <a:graphicFrameLocks noGrp="1"/>
          </p:cNvGraphicFramePr>
          <p:nvPr>
            <p:extLst>
              <p:ext uri="{D42A27DB-BD31-4B8C-83A1-F6EECF244321}">
                <p14:modId xmlns:p14="http://schemas.microsoft.com/office/powerpoint/2010/main" val="4127408728"/>
              </p:ext>
            </p:extLst>
          </p:nvPr>
        </p:nvGraphicFramePr>
        <p:xfrm>
          <a:off x="5536253" y="2701116"/>
          <a:ext cx="6598597" cy="3125280"/>
        </p:xfrm>
        <a:graphic>
          <a:graphicData uri="http://schemas.openxmlformats.org/drawingml/2006/table">
            <a:tbl>
              <a:tblPr firstRow="1" bandRow="1">
                <a:tableStyleId>{5C22544A-7EE6-4342-B048-85BDC9FD1C3A}</a:tableStyleId>
              </a:tblPr>
              <a:tblGrid>
                <a:gridCol w="804830">
                  <a:extLst>
                    <a:ext uri="{9D8B030D-6E8A-4147-A177-3AD203B41FA5}">
                      <a16:colId xmlns:a16="http://schemas.microsoft.com/office/drawing/2014/main" val="2569442862"/>
                    </a:ext>
                  </a:extLst>
                </a:gridCol>
                <a:gridCol w="1075591">
                  <a:extLst>
                    <a:ext uri="{9D8B030D-6E8A-4147-A177-3AD203B41FA5}">
                      <a16:colId xmlns:a16="http://schemas.microsoft.com/office/drawing/2014/main" val="3153591429"/>
                    </a:ext>
                  </a:extLst>
                </a:gridCol>
                <a:gridCol w="1223890">
                  <a:extLst>
                    <a:ext uri="{9D8B030D-6E8A-4147-A177-3AD203B41FA5}">
                      <a16:colId xmlns:a16="http://schemas.microsoft.com/office/drawing/2014/main" val="1729688620"/>
                    </a:ext>
                  </a:extLst>
                </a:gridCol>
                <a:gridCol w="730221">
                  <a:extLst>
                    <a:ext uri="{9D8B030D-6E8A-4147-A177-3AD203B41FA5}">
                      <a16:colId xmlns:a16="http://schemas.microsoft.com/office/drawing/2014/main" val="4073052070"/>
                    </a:ext>
                  </a:extLst>
                </a:gridCol>
                <a:gridCol w="1481010">
                  <a:extLst>
                    <a:ext uri="{9D8B030D-6E8A-4147-A177-3AD203B41FA5}">
                      <a16:colId xmlns:a16="http://schemas.microsoft.com/office/drawing/2014/main" val="3117592357"/>
                    </a:ext>
                  </a:extLst>
                </a:gridCol>
                <a:gridCol w="1283055">
                  <a:extLst>
                    <a:ext uri="{9D8B030D-6E8A-4147-A177-3AD203B41FA5}">
                      <a16:colId xmlns:a16="http://schemas.microsoft.com/office/drawing/2014/main" val="3390896431"/>
                    </a:ext>
                  </a:extLst>
                </a:gridCol>
              </a:tblGrid>
              <a:tr h="504000">
                <a:tc>
                  <a:txBody>
                    <a:bodyPr/>
                    <a:lstStyle/>
                    <a:p>
                      <a:pPr algn="ctr"/>
                      <a:endParaRPr lang="zh-CN" altLang="en-US" sz="1600" dirty="0">
                        <a:latin typeface="Arial" panose="020B0604020202020204" pitchFamily="34" charset="0"/>
                        <a:ea typeface="微软雅黑" panose="020B0503020204020204" pitchFamily="34" charset="-122"/>
                      </a:endParaRPr>
                    </a:p>
                  </a:txBody>
                  <a:tcPr anchor="ctr"/>
                </a:tc>
                <a:tc>
                  <a:txBody>
                    <a:bodyPr/>
                    <a:lstStyle/>
                    <a:p>
                      <a:pPr algn="ctr"/>
                      <a:r>
                        <a:rPr lang="zh-CN" altLang="en-US" sz="1600" dirty="0">
                          <a:latin typeface="Arial" panose="020B0604020202020204" pitchFamily="34" charset="0"/>
                          <a:ea typeface="微软雅黑" panose="020B0503020204020204" pitchFamily="34" charset="-122"/>
                        </a:rPr>
                        <a:t>分辨本领</a:t>
                      </a:r>
                    </a:p>
                  </a:txBody>
                  <a:tcPr anchor="ctr"/>
                </a:tc>
                <a:tc>
                  <a:txBody>
                    <a:bodyPr/>
                    <a:lstStyle/>
                    <a:p>
                      <a:pPr algn="ctr"/>
                      <a:r>
                        <a:rPr lang="zh-CN" altLang="en-US" sz="1600" dirty="0">
                          <a:latin typeface="Arial" panose="020B0604020202020204" pitchFamily="34" charset="0"/>
                          <a:ea typeface="微软雅黑" panose="020B0503020204020204" pitchFamily="34" charset="-122"/>
                        </a:rPr>
                        <a:t>光 源</a:t>
                      </a:r>
                    </a:p>
                  </a:txBody>
                  <a:tcPr anchor="ctr"/>
                </a:tc>
                <a:tc>
                  <a:txBody>
                    <a:bodyPr/>
                    <a:lstStyle/>
                    <a:p>
                      <a:pPr algn="ctr"/>
                      <a:r>
                        <a:rPr lang="zh-CN" altLang="en-US" sz="1600" dirty="0">
                          <a:latin typeface="Arial" panose="020B0604020202020204" pitchFamily="34" charset="0"/>
                          <a:ea typeface="微软雅黑" panose="020B0503020204020204" pitchFamily="34" charset="-122"/>
                        </a:rPr>
                        <a:t>透 镜</a:t>
                      </a:r>
                    </a:p>
                  </a:txBody>
                  <a:tcPr anchor="ctr"/>
                </a:tc>
                <a:tc>
                  <a:txBody>
                    <a:bodyPr/>
                    <a:lstStyle/>
                    <a:p>
                      <a:pPr algn="ctr"/>
                      <a:r>
                        <a:rPr lang="zh-CN" altLang="en-US" sz="1600" dirty="0">
                          <a:latin typeface="Arial" panose="020B0604020202020204" pitchFamily="34" charset="0"/>
                          <a:ea typeface="微软雅黑" panose="020B0503020204020204" pitchFamily="34" charset="-122"/>
                        </a:rPr>
                        <a:t>真 空</a:t>
                      </a:r>
                    </a:p>
                  </a:txBody>
                  <a:tcPr anchor="ctr"/>
                </a:tc>
                <a:tc>
                  <a:txBody>
                    <a:bodyPr/>
                    <a:lstStyle/>
                    <a:p>
                      <a:pPr algn="ctr"/>
                      <a:r>
                        <a:rPr lang="zh-CN" altLang="en-US" sz="1600" dirty="0">
                          <a:latin typeface="Arial" panose="020B0604020202020204" pitchFamily="34" charset="0"/>
                          <a:ea typeface="微软雅黑" panose="020B0503020204020204" pitchFamily="34" charset="-122"/>
                        </a:rPr>
                        <a:t>成像原理</a:t>
                      </a:r>
                    </a:p>
                  </a:txBody>
                  <a:tcPr anchor="ctr"/>
                </a:tc>
                <a:extLst>
                  <a:ext uri="{0D108BD9-81ED-4DB2-BD59-A6C34878D82A}">
                    <a16:rowId xmlns:a16="http://schemas.microsoft.com/office/drawing/2014/main" val="965628698"/>
                  </a:ext>
                </a:extLst>
              </a:tr>
              <a:tr h="370840">
                <a:tc>
                  <a:txBody>
                    <a:bodyPr/>
                    <a:lstStyle/>
                    <a:p>
                      <a:pPr algn="ctr"/>
                      <a:r>
                        <a:rPr lang="zh-CN" altLang="en-US" sz="1600" b="1" dirty="0">
                          <a:latin typeface="Arial" panose="020B0604020202020204" pitchFamily="34" charset="0"/>
                          <a:ea typeface="微软雅黑" panose="020B0503020204020204" pitchFamily="34" charset="-122"/>
                        </a:rPr>
                        <a:t>光学显微镜</a:t>
                      </a:r>
                    </a:p>
                  </a:txBody>
                  <a:tcPr anchor="ctr"/>
                </a:tc>
                <a:tc>
                  <a:txBody>
                    <a:bodyPr/>
                    <a:lstStyle/>
                    <a:p>
                      <a:pPr algn="ctr"/>
                      <a:r>
                        <a:rPr lang="en-US" altLang="zh-CN" sz="1600" b="0" i="0" u="none" strike="noStrike" kern="1200" baseline="0" dirty="0">
                          <a:solidFill>
                            <a:schemeClr val="dk1"/>
                          </a:solidFill>
                          <a:latin typeface="Arial" panose="020B0604020202020204" pitchFamily="34" charset="0"/>
                          <a:ea typeface="微软雅黑" panose="020B0503020204020204" pitchFamily="34" charset="-122"/>
                          <a:cs typeface="+mn-cs"/>
                        </a:rPr>
                        <a:t>200 nm</a:t>
                      </a:r>
                      <a:endParaRPr lang="zh-CN" altLang="en-US" sz="1600" b="0" i="0" u="none" strike="noStrike" kern="1200" baseline="0" dirty="0">
                        <a:solidFill>
                          <a:schemeClr val="dk1"/>
                        </a:solidFill>
                        <a:latin typeface="Arial" panose="020B0604020202020204" pitchFamily="34" charset="0"/>
                        <a:ea typeface="微软雅黑" panose="020B0503020204020204" pitchFamily="34" charset="-122"/>
                        <a:cs typeface="+mn-cs"/>
                      </a:endParaRPr>
                    </a:p>
                  </a:txBody>
                  <a:tcPr anchor="ctr"/>
                </a:tc>
                <a:tc>
                  <a:txBody>
                    <a:bodyPr/>
                    <a:lstStyle/>
                    <a:p>
                      <a:pPr algn="ctr"/>
                      <a:r>
                        <a:rPr lang="zh-CN" altLang="en-US" sz="1600" b="0" i="0" u="none" strike="noStrike" kern="1200" baseline="0" dirty="0">
                          <a:solidFill>
                            <a:schemeClr val="dk1"/>
                          </a:solidFill>
                          <a:latin typeface="Arial" panose="020B0604020202020204" pitchFamily="34" charset="0"/>
                          <a:ea typeface="微软雅黑" panose="020B0503020204020204" pitchFamily="34" charset="-122"/>
                          <a:cs typeface="+mn-cs"/>
                        </a:rPr>
                        <a:t>可见光</a:t>
                      </a:r>
                    </a:p>
                    <a:p>
                      <a:pPr algn="ctr"/>
                      <a:r>
                        <a:rPr lang="zh-CN" altLang="en-US" sz="1600" b="0" i="0" u="none" strike="noStrike" kern="1200" baseline="0" dirty="0">
                          <a:solidFill>
                            <a:schemeClr val="dk1"/>
                          </a:solidFill>
                          <a:latin typeface="Arial" panose="020B0604020202020204" pitchFamily="34" charset="0"/>
                          <a:ea typeface="微软雅黑" panose="020B0503020204020204" pitchFamily="34" charset="-122"/>
                          <a:cs typeface="+mn-cs"/>
                        </a:rPr>
                        <a:t>波长</a:t>
                      </a:r>
                      <a:r>
                        <a:rPr lang="en-US" altLang="zh-CN" sz="1600" b="0" i="0" u="none" strike="noStrike" kern="1200" baseline="0" dirty="0">
                          <a:solidFill>
                            <a:schemeClr val="dk1"/>
                          </a:solidFill>
                          <a:latin typeface="Arial" panose="020B0604020202020204" pitchFamily="34" charset="0"/>
                          <a:ea typeface="微软雅黑" panose="020B0503020204020204" pitchFamily="34" charset="-122"/>
                          <a:cs typeface="+mn-cs"/>
                        </a:rPr>
                        <a:t>400-700 nm</a:t>
                      </a:r>
                      <a:endParaRPr lang="zh-CN" altLang="en-US" sz="1600" b="0" i="0" u="none" strike="noStrike" kern="1200" baseline="0" dirty="0">
                        <a:solidFill>
                          <a:schemeClr val="dk1"/>
                        </a:solidFill>
                        <a:latin typeface="Arial" panose="020B0604020202020204" pitchFamily="34" charset="0"/>
                        <a:ea typeface="微软雅黑" panose="020B0503020204020204" pitchFamily="34" charset="-122"/>
                        <a:cs typeface="+mn-cs"/>
                      </a:endParaRPr>
                    </a:p>
                    <a:p>
                      <a:pPr algn="ctr"/>
                      <a:endParaRPr lang="zh-CN" altLang="en-US" sz="1600" dirty="0">
                        <a:latin typeface="Arial" panose="020B0604020202020204" pitchFamily="34" charset="0"/>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u="none" strike="noStrike" kern="1200" baseline="0" dirty="0">
                          <a:solidFill>
                            <a:schemeClr val="dk1"/>
                          </a:solidFill>
                          <a:latin typeface="Arial" panose="020B0604020202020204" pitchFamily="34" charset="0"/>
                          <a:ea typeface="微软雅黑" panose="020B0503020204020204" pitchFamily="34" charset="-122"/>
                          <a:cs typeface="+mn-cs"/>
                        </a:rPr>
                        <a:t>玻璃</a:t>
                      </a:r>
                      <a:endParaRPr lang="en-US" altLang="zh-CN" sz="1600" b="0" i="0" u="none" strike="noStrike" kern="1200" baseline="0" dirty="0">
                        <a:solidFill>
                          <a:schemeClr val="dk1"/>
                        </a:solidFill>
                        <a:latin typeface="Arial" panose="020B0604020202020204" pitchFamily="34" charset="0"/>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u="none" strike="noStrike" kern="1200" baseline="0" dirty="0">
                          <a:solidFill>
                            <a:schemeClr val="dk1"/>
                          </a:solidFill>
                          <a:latin typeface="Arial" panose="020B0604020202020204" pitchFamily="34" charset="0"/>
                          <a:ea typeface="微软雅黑" panose="020B0503020204020204" pitchFamily="34" charset="-122"/>
                          <a:cs typeface="+mn-cs"/>
                        </a:rPr>
                        <a:t>透镜</a:t>
                      </a:r>
                      <a:endParaRPr lang="zh-CN" altLang="en-US" sz="1600" dirty="0">
                        <a:latin typeface="Arial" panose="020B0604020202020204" pitchFamily="34" charset="0"/>
                        <a:ea typeface="微软雅黑" panose="020B0503020204020204" pitchFamily="34" charset="-122"/>
                      </a:endParaRPr>
                    </a:p>
                    <a:p>
                      <a:pPr algn="ctr"/>
                      <a:endParaRPr lang="zh-CN" altLang="en-US" sz="1600" dirty="0">
                        <a:latin typeface="Arial" panose="020B0604020202020204" pitchFamily="34" charset="0"/>
                        <a:ea typeface="微软雅黑" panose="020B0503020204020204" pitchFamily="34" charset="-122"/>
                      </a:endParaRPr>
                    </a:p>
                  </a:txBody>
                  <a:tcPr anchor="ctr"/>
                </a:tc>
                <a:tc>
                  <a:txBody>
                    <a:bodyPr/>
                    <a:lstStyle/>
                    <a:p>
                      <a:pPr algn="ctr"/>
                      <a:r>
                        <a:rPr lang="zh-CN" altLang="en-US" sz="1600" b="0" i="0" u="none" strike="noStrike" kern="1200" baseline="0" dirty="0">
                          <a:solidFill>
                            <a:schemeClr val="dk1"/>
                          </a:solidFill>
                          <a:latin typeface="Arial" panose="020B0604020202020204" pitchFamily="34" charset="0"/>
                          <a:ea typeface="微软雅黑" panose="020B0503020204020204" pitchFamily="34" charset="-122"/>
                          <a:cs typeface="+mn-cs"/>
                        </a:rPr>
                        <a:t>不要求真空</a:t>
                      </a:r>
                      <a:endParaRPr lang="zh-CN" altLang="en-US" sz="1600" dirty="0">
                        <a:latin typeface="Arial" panose="020B0604020202020204" pitchFamily="34" charset="0"/>
                        <a:ea typeface="微软雅黑" panose="020B0503020204020204" pitchFamily="34" charset="-122"/>
                      </a:endParaRPr>
                    </a:p>
                  </a:txBody>
                  <a:tcPr anchor="ctr"/>
                </a:tc>
                <a:tc>
                  <a:txBody>
                    <a:bodyPr/>
                    <a:lstStyle/>
                    <a:p>
                      <a:pPr algn="ctr"/>
                      <a:r>
                        <a:rPr lang="zh-CN" altLang="en-US" sz="1600" b="0" i="0" u="none" strike="noStrike" kern="1200" baseline="0" dirty="0">
                          <a:solidFill>
                            <a:schemeClr val="dk1"/>
                          </a:solidFill>
                          <a:latin typeface="Arial" panose="020B0604020202020204" pitchFamily="34" charset="0"/>
                          <a:ea typeface="微软雅黑" panose="020B0503020204020204" pitchFamily="34" charset="-122"/>
                          <a:cs typeface="+mn-cs"/>
                        </a:rPr>
                        <a:t>利用样本对光的吸收形成明暗反差和颜色变化</a:t>
                      </a:r>
                      <a:endParaRPr lang="zh-CN" altLang="en-US" sz="1600" dirty="0">
                        <a:latin typeface="Arial" panose="020B0604020202020204" pitchFamily="34" charset="0"/>
                        <a:ea typeface="微软雅黑" panose="020B0503020204020204" pitchFamily="34" charset="-122"/>
                      </a:endParaRPr>
                    </a:p>
                    <a:p>
                      <a:pPr algn="ctr"/>
                      <a:endParaRPr lang="zh-CN" altLang="en-US" sz="1600" dirty="0">
                        <a:latin typeface="Arial" panose="020B0604020202020204" pitchFamily="34" charset="0"/>
                        <a:ea typeface="微软雅黑" panose="020B0503020204020204" pitchFamily="34" charset="-122"/>
                      </a:endParaRPr>
                    </a:p>
                  </a:txBody>
                  <a:tcPr anchor="ctr"/>
                </a:tc>
                <a:extLst>
                  <a:ext uri="{0D108BD9-81ED-4DB2-BD59-A6C34878D82A}">
                    <a16:rowId xmlns:a16="http://schemas.microsoft.com/office/drawing/2014/main" val="214418907"/>
                  </a:ext>
                </a:extLst>
              </a:tr>
              <a:tr h="370840">
                <a:tc>
                  <a:txBody>
                    <a:bodyPr/>
                    <a:lstStyle/>
                    <a:p>
                      <a:pPr algn="ctr"/>
                      <a:r>
                        <a:rPr lang="zh-CN" altLang="en-US" sz="1600" b="1" dirty="0">
                          <a:latin typeface="Arial" panose="020B0604020202020204" pitchFamily="34" charset="0"/>
                          <a:ea typeface="微软雅黑" panose="020B0503020204020204" pitchFamily="34" charset="-122"/>
                        </a:rPr>
                        <a:t>电子显微镜</a:t>
                      </a:r>
                    </a:p>
                  </a:txBody>
                  <a:tcPr anchor="ctr"/>
                </a:tc>
                <a:tc>
                  <a:txBody>
                    <a:bodyPr/>
                    <a:lstStyle/>
                    <a:p>
                      <a:pPr algn="ctr"/>
                      <a:r>
                        <a:rPr lang="en-US" altLang="zh-CN" sz="1600" b="0" i="0" u="none" strike="noStrike" kern="1200" baseline="0" dirty="0">
                          <a:solidFill>
                            <a:schemeClr val="dk1"/>
                          </a:solidFill>
                          <a:latin typeface="Arial" panose="020B0604020202020204" pitchFamily="34" charset="0"/>
                          <a:ea typeface="微软雅黑" panose="020B0503020204020204" pitchFamily="34" charset="-122"/>
                          <a:cs typeface="+mn-cs"/>
                        </a:rPr>
                        <a:t>0.2 nm</a:t>
                      </a:r>
                      <a:endParaRPr lang="zh-CN" altLang="en-US" sz="1600" b="0" i="0" u="none" strike="noStrike" kern="1200" baseline="0" dirty="0">
                        <a:solidFill>
                          <a:schemeClr val="dk1"/>
                        </a:solidFill>
                        <a:latin typeface="Arial" panose="020B0604020202020204" pitchFamily="34" charset="0"/>
                        <a:ea typeface="微软雅黑" panose="020B0503020204020204" pitchFamily="34" charset="-122"/>
                        <a:cs typeface="+mn-cs"/>
                      </a:endParaRPr>
                    </a:p>
                  </a:txBody>
                  <a:tcPr anchor="ctr"/>
                </a:tc>
                <a:tc>
                  <a:txBody>
                    <a:bodyPr/>
                    <a:lstStyle/>
                    <a:p>
                      <a:pPr algn="ctr"/>
                      <a:r>
                        <a:rPr lang="zh-CN" altLang="en-US" sz="1600" b="0" i="0" u="none" strike="noStrike" kern="1200" baseline="0" dirty="0">
                          <a:solidFill>
                            <a:schemeClr val="dk1"/>
                          </a:solidFill>
                          <a:latin typeface="Arial" panose="020B0604020202020204" pitchFamily="34" charset="0"/>
                          <a:ea typeface="微软雅黑" panose="020B0503020204020204" pitchFamily="34" charset="-122"/>
                          <a:cs typeface="+mn-cs"/>
                        </a:rPr>
                        <a:t>电子束</a:t>
                      </a:r>
                    </a:p>
                    <a:p>
                      <a:pPr algn="ctr"/>
                      <a:r>
                        <a:rPr lang="zh-CN" altLang="en-US" sz="1600" b="0" i="0" u="none" strike="noStrike" kern="1200" baseline="0" dirty="0">
                          <a:solidFill>
                            <a:schemeClr val="dk1"/>
                          </a:solidFill>
                          <a:latin typeface="Arial" panose="020B0604020202020204" pitchFamily="34" charset="0"/>
                          <a:ea typeface="微软雅黑" panose="020B0503020204020204" pitchFamily="34" charset="-122"/>
                          <a:cs typeface="+mn-cs"/>
                        </a:rPr>
                        <a:t>波长</a:t>
                      </a:r>
                      <a:r>
                        <a:rPr lang="en-US" altLang="zh-CN" sz="1600" b="0" i="0" u="none" strike="noStrike" kern="1200" baseline="0" dirty="0">
                          <a:solidFill>
                            <a:schemeClr val="dk1"/>
                          </a:solidFill>
                          <a:latin typeface="Arial" panose="020B0604020202020204" pitchFamily="34" charset="0"/>
                          <a:ea typeface="微软雅黑" panose="020B0503020204020204" pitchFamily="34" charset="-122"/>
                          <a:cs typeface="+mn-cs"/>
                        </a:rPr>
                        <a:t>0.01-0.9 nm</a:t>
                      </a:r>
                      <a:endParaRPr lang="zh-CN" altLang="en-US" sz="1600" b="0" i="0" u="none" strike="noStrike" kern="1200" baseline="0" dirty="0">
                        <a:solidFill>
                          <a:schemeClr val="dk1"/>
                        </a:solidFill>
                        <a:latin typeface="Arial" panose="020B0604020202020204" pitchFamily="34" charset="0"/>
                        <a:ea typeface="微软雅黑" panose="020B0503020204020204" pitchFamily="34" charset="-122"/>
                        <a:cs typeface="+mn-cs"/>
                      </a:endParaRPr>
                    </a:p>
                    <a:p>
                      <a:pPr algn="ctr"/>
                      <a:endParaRPr lang="zh-CN" altLang="en-US" sz="1600" dirty="0">
                        <a:latin typeface="Arial" panose="020B0604020202020204" pitchFamily="34" charset="0"/>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u="none" strike="noStrike" kern="1200" baseline="0" dirty="0">
                          <a:solidFill>
                            <a:schemeClr val="dk1"/>
                          </a:solidFill>
                          <a:latin typeface="Arial" panose="020B0604020202020204" pitchFamily="34" charset="0"/>
                          <a:ea typeface="微软雅黑" panose="020B0503020204020204" pitchFamily="34" charset="-122"/>
                          <a:cs typeface="+mn-cs"/>
                        </a:rPr>
                        <a:t>电磁</a:t>
                      </a:r>
                      <a:endParaRPr lang="en-US" altLang="zh-CN" sz="1600" b="0" i="0" u="none" strike="noStrike" kern="1200" baseline="0" dirty="0">
                        <a:solidFill>
                          <a:schemeClr val="dk1"/>
                        </a:solidFill>
                        <a:latin typeface="Arial" panose="020B0604020202020204" pitchFamily="34" charset="0"/>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u="none" strike="noStrike" kern="1200" baseline="0" dirty="0">
                          <a:solidFill>
                            <a:schemeClr val="dk1"/>
                          </a:solidFill>
                          <a:latin typeface="Arial" panose="020B0604020202020204" pitchFamily="34" charset="0"/>
                          <a:ea typeface="微软雅黑" panose="020B0503020204020204" pitchFamily="34" charset="-122"/>
                          <a:cs typeface="+mn-cs"/>
                        </a:rPr>
                        <a:t>透镜</a:t>
                      </a:r>
                      <a:endParaRPr lang="en-US" altLang="zh-CN" sz="1600" b="0" i="0" u="none" strike="noStrike" kern="1200" baseline="0" dirty="0">
                        <a:solidFill>
                          <a:schemeClr val="dk1"/>
                        </a:solidFill>
                        <a:latin typeface="Arial" panose="020B0604020202020204" pitchFamily="34" charset="0"/>
                        <a:ea typeface="微软雅黑" panose="020B0503020204020204" pitchFamily="34" charset="-122"/>
                        <a:cs typeface="+mn-cs"/>
                      </a:endParaRPr>
                    </a:p>
                    <a:p>
                      <a:pPr algn="ctr"/>
                      <a:endParaRPr lang="zh-CN" altLang="en-US" sz="1600" dirty="0">
                        <a:latin typeface="Arial" panose="020B0604020202020204" pitchFamily="34" charset="0"/>
                        <a:ea typeface="微软雅黑" panose="020B0503020204020204" pitchFamily="34" charset="-122"/>
                      </a:endParaRPr>
                    </a:p>
                  </a:txBody>
                  <a:tcPr anchor="ctr"/>
                </a:tc>
                <a:tc>
                  <a:txBody>
                    <a:bodyPr/>
                    <a:lstStyle/>
                    <a:p>
                      <a:pPr algn="ctr"/>
                      <a:r>
                        <a:rPr lang="en-US" altLang="zh-CN" sz="1600" b="0" i="0" u="none" strike="noStrike" kern="1200" baseline="0" dirty="0">
                          <a:solidFill>
                            <a:schemeClr val="dk1"/>
                          </a:solidFill>
                          <a:latin typeface="Arial" panose="020B0604020202020204" pitchFamily="34" charset="0"/>
                          <a:ea typeface="微软雅黑" panose="020B0503020204020204" pitchFamily="34" charset="-122"/>
                          <a:cs typeface="+mn-cs"/>
                        </a:rPr>
                        <a:t>1.33×10</a:t>
                      </a:r>
                      <a:r>
                        <a:rPr lang="en-US" altLang="zh-CN" sz="1600" b="0" i="0" u="none" strike="noStrike" kern="1200" baseline="30000" dirty="0">
                          <a:solidFill>
                            <a:schemeClr val="dk1"/>
                          </a:solidFill>
                          <a:latin typeface="Arial" panose="020B0604020202020204" pitchFamily="34" charset="0"/>
                          <a:ea typeface="微软雅黑" panose="020B0503020204020204" pitchFamily="34" charset="-122"/>
                          <a:cs typeface="+mn-cs"/>
                        </a:rPr>
                        <a:t>-3</a:t>
                      </a:r>
                      <a:r>
                        <a:rPr lang="zh-CN" altLang="en-US" sz="1600" b="0" i="0" u="none" strike="noStrike" kern="1200" baseline="0" dirty="0">
                          <a:solidFill>
                            <a:schemeClr val="dk1"/>
                          </a:solidFill>
                          <a:latin typeface="Arial" panose="020B0604020202020204" pitchFamily="34" charset="0"/>
                          <a:ea typeface="微软雅黑" panose="020B0503020204020204" pitchFamily="34" charset="-122"/>
                          <a:cs typeface="+mn-cs"/>
                        </a:rPr>
                        <a:t>～</a:t>
                      </a:r>
                    </a:p>
                    <a:p>
                      <a:pPr algn="ctr"/>
                      <a:r>
                        <a:rPr lang="en-US" altLang="zh-CN" sz="1600" b="0" i="0" u="none" strike="noStrike" kern="1200" baseline="0" dirty="0">
                          <a:solidFill>
                            <a:schemeClr val="dk1"/>
                          </a:solidFill>
                          <a:latin typeface="Arial" panose="020B0604020202020204" pitchFamily="34" charset="0"/>
                          <a:ea typeface="微软雅黑" panose="020B0503020204020204" pitchFamily="34" charset="-122"/>
                          <a:cs typeface="+mn-cs"/>
                        </a:rPr>
                        <a:t>1.33×10</a:t>
                      </a:r>
                      <a:r>
                        <a:rPr lang="en-US" altLang="zh-CN" sz="1600" b="0" i="0" u="none" strike="noStrike" kern="1200" baseline="30000" dirty="0">
                          <a:solidFill>
                            <a:schemeClr val="dk1"/>
                          </a:solidFill>
                          <a:latin typeface="Arial" panose="020B0604020202020204" pitchFamily="34" charset="0"/>
                          <a:ea typeface="微软雅黑" panose="020B0503020204020204" pitchFamily="34" charset="-122"/>
                          <a:cs typeface="+mn-cs"/>
                        </a:rPr>
                        <a:t>-5</a:t>
                      </a:r>
                      <a:r>
                        <a:rPr lang="en-US" altLang="zh-CN" sz="1600" b="0" i="0" u="none" strike="noStrike" kern="1200" baseline="0" dirty="0">
                          <a:solidFill>
                            <a:schemeClr val="dk1"/>
                          </a:solidFill>
                          <a:latin typeface="Arial" panose="020B0604020202020204" pitchFamily="34" charset="0"/>
                          <a:ea typeface="微软雅黑" panose="020B0503020204020204" pitchFamily="34" charset="-122"/>
                          <a:cs typeface="+mn-cs"/>
                        </a:rPr>
                        <a:t> Pa</a:t>
                      </a:r>
                    </a:p>
                    <a:p>
                      <a:pPr algn="ctr"/>
                      <a:endParaRPr lang="zh-CN" altLang="en-US" sz="1600" dirty="0">
                        <a:latin typeface="Arial" panose="020B0604020202020204" pitchFamily="34" charset="0"/>
                        <a:ea typeface="微软雅黑" panose="020B0503020204020204" pitchFamily="34" charset="-122"/>
                      </a:endParaRPr>
                    </a:p>
                  </a:txBody>
                  <a:tcPr anchor="ctr"/>
                </a:tc>
                <a:tc>
                  <a:txBody>
                    <a:bodyPr/>
                    <a:lstStyle/>
                    <a:p>
                      <a:pPr algn="ctr"/>
                      <a:r>
                        <a:rPr lang="zh-CN" altLang="en-US" sz="1600" b="0" i="0" u="none" strike="noStrike" kern="1200" baseline="0" dirty="0">
                          <a:solidFill>
                            <a:schemeClr val="dk1"/>
                          </a:solidFill>
                          <a:latin typeface="Arial" panose="020B0604020202020204" pitchFamily="34" charset="0"/>
                          <a:ea typeface="微软雅黑" panose="020B0503020204020204" pitchFamily="34" charset="-122"/>
                          <a:cs typeface="+mn-cs"/>
                        </a:rPr>
                        <a:t>利用样品对电子的散射和透射形成明暗反差</a:t>
                      </a:r>
                      <a:endParaRPr lang="zh-CN" altLang="en-US" sz="1600" dirty="0">
                        <a:latin typeface="Arial" panose="020B0604020202020204" pitchFamily="34" charset="0"/>
                        <a:ea typeface="微软雅黑" panose="020B0503020204020204" pitchFamily="34" charset="-122"/>
                      </a:endParaRPr>
                    </a:p>
                    <a:p>
                      <a:pPr algn="ctr"/>
                      <a:endParaRPr lang="zh-CN" altLang="en-US" sz="1600" dirty="0">
                        <a:latin typeface="Arial" panose="020B0604020202020204" pitchFamily="34" charset="0"/>
                        <a:ea typeface="微软雅黑" panose="020B0503020204020204" pitchFamily="34" charset="-122"/>
                      </a:endParaRPr>
                    </a:p>
                  </a:txBody>
                  <a:tcPr anchor="ctr"/>
                </a:tc>
                <a:extLst>
                  <a:ext uri="{0D108BD9-81ED-4DB2-BD59-A6C34878D82A}">
                    <a16:rowId xmlns:a16="http://schemas.microsoft.com/office/drawing/2014/main" val="3062635442"/>
                  </a:ext>
                </a:extLst>
              </a:tr>
            </a:tbl>
          </a:graphicData>
        </a:graphic>
      </p:graphicFrame>
      <p:sp>
        <p:nvSpPr>
          <p:cNvPr id="4" name="矩形 3">
            <a:extLst>
              <a:ext uri="{FF2B5EF4-FFF2-40B4-BE49-F238E27FC236}">
                <a16:creationId xmlns:a16="http://schemas.microsoft.com/office/drawing/2014/main" id="{7AF6FB74-3DB3-4051-ABF2-6AF6CE155C09}"/>
              </a:ext>
            </a:extLst>
          </p:cNvPr>
          <p:cNvSpPr/>
          <p:nvPr/>
        </p:nvSpPr>
        <p:spPr>
          <a:xfrm>
            <a:off x="6339515" y="2006084"/>
            <a:ext cx="4992071" cy="338554"/>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表</a:t>
            </a:r>
            <a:r>
              <a:rPr lang="en-US" altLang="zh-CN" sz="1600" b="1" dirty="0">
                <a:solidFill>
                  <a:srgbClr val="0033CC"/>
                </a:solidFill>
                <a:latin typeface="Arial" panose="020B0604020202020204" pitchFamily="34" charset="0"/>
                <a:ea typeface="微软雅黑" panose="020B0503020204020204" pitchFamily="34" charset="-122"/>
              </a:rPr>
              <a:t>2-1 </a:t>
            </a:r>
            <a:r>
              <a:rPr lang="zh-CN" altLang="en-US" sz="1600" b="1" dirty="0">
                <a:solidFill>
                  <a:srgbClr val="0033CC"/>
                </a:solidFill>
                <a:latin typeface="Arial" panose="020B0604020202020204" pitchFamily="34" charset="0"/>
                <a:ea typeface="微软雅黑" panose="020B0503020204020204" pitchFamily="34" charset="-122"/>
              </a:rPr>
              <a:t>电子显微镜与普通光学显微镜的基本区别</a:t>
            </a:r>
          </a:p>
        </p:txBody>
      </p:sp>
    </p:spTree>
    <p:extLst>
      <p:ext uri="{BB962C8B-B14F-4D97-AF65-F5344CB8AC3E}">
        <p14:creationId xmlns:p14="http://schemas.microsoft.com/office/powerpoint/2010/main" val="1211144705"/>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a:extLst>
              <a:ext uri="{FF2B5EF4-FFF2-40B4-BE49-F238E27FC236}">
                <a16:creationId xmlns:a16="http://schemas.microsoft.com/office/drawing/2014/main" id="{41CEEAAF-6877-4A5D-87CC-7CD2C816ABDA}"/>
              </a:ext>
            </a:extLst>
          </p:cNvPr>
          <p:cNvSpPr>
            <a:spLocks noGrp="1"/>
          </p:cNvSpPr>
          <p:nvPr>
            <p:ph type="title"/>
          </p:nvPr>
        </p:nvSpPr>
        <p:spPr/>
        <p:txBody>
          <a:bodyPr/>
          <a:lstStyle/>
          <a:p>
            <a:pPr algn="l"/>
            <a:r>
              <a:rPr lang="en-US" altLang="zh-CN" sz="2800" dirty="0"/>
              <a:t>2</a:t>
            </a:r>
            <a:r>
              <a:rPr lang="zh-CN" altLang="en-US" sz="2800" dirty="0"/>
              <a:t>．电子显微镜的分辨本领与有效放大倍数</a:t>
            </a:r>
          </a:p>
        </p:txBody>
      </p:sp>
      <p:sp>
        <p:nvSpPr>
          <p:cNvPr id="59395" name="内容占位符 2">
            <a:extLst>
              <a:ext uri="{FF2B5EF4-FFF2-40B4-BE49-F238E27FC236}">
                <a16:creationId xmlns:a16="http://schemas.microsoft.com/office/drawing/2014/main" id="{7C22B979-C253-4105-B7C0-38D05BB31881}"/>
              </a:ext>
            </a:extLst>
          </p:cNvPr>
          <p:cNvSpPr>
            <a:spLocks noGrp="1"/>
          </p:cNvSpPr>
          <p:nvPr>
            <p:ph idx="1"/>
          </p:nvPr>
        </p:nvSpPr>
        <p:spPr>
          <a:xfrm>
            <a:off x="824367" y="1557338"/>
            <a:ext cx="5416098" cy="4894262"/>
          </a:xfrm>
        </p:spPr>
        <p:txBody>
          <a:bodyPr>
            <a:normAutofit/>
          </a:bodyPr>
          <a:lstStyle/>
          <a:p>
            <a:pPr>
              <a:lnSpc>
                <a:spcPct val="150000"/>
              </a:lnSpc>
              <a:spcAft>
                <a:spcPts val="600"/>
              </a:spcAft>
            </a:pPr>
            <a:r>
              <a:rPr lang="zh-CN" altLang="en-US" sz="2400" dirty="0"/>
              <a:t>电子显微镜</a:t>
            </a:r>
            <a:r>
              <a:rPr lang="zh-CN" altLang="en-US" sz="2400" b="1" dirty="0">
                <a:solidFill>
                  <a:srgbClr val="0033CC"/>
                </a:solidFill>
              </a:rPr>
              <a:t>分辨率</a:t>
            </a:r>
            <a:r>
              <a:rPr lang="zh-CN" altLang="en-US" sz="2400" dirty="0"/>
              <a:t>可达</a:t>
            </a:r>
            <a:r>
              <a:rPr lang="en-US" altLang="zh-CN" sz="2400" dirty="0"/>
              <a:t>0.2 nm</a:t>
            </a:r>
          </a:p>
          <a:p>
            <a:pPr>
              <a:lnSpc>
                <a:spcPct val="150000"/>
              </a:lnSpc>
              <a:spcAft>
                <a:spcPts val="600"/>
              </a:spcAft>
            </a:pPr>
            <a:r>
              <a:rPr lang="zh-CN" altLang="en-US" sz="2400" dirty="0"/>
              <a:t>电镜的</a:t>
            </a:r>
            <a:r>
              <a:rPr lang="zh-CN" altLang="en-US" sz="2400" b="1" dirty="0">
                <a:solidFill>
                  <a:srgbClr val="0033CC"/>
                </a:solidFill>
              </a:rPr>
              <a:t>分辨本领</a:t>
            </a:r>
            <a:r>
              <a:rPr lang="zh-CN" altLang="en-US" sz="2400" dirty="0"/>
              <a:t>是指电镜处于最佳状态下的分辨率；其实际分辨率常常受到生物制样技术本身的限制</a:t>
            </a:r>
          </a:p>
        </p:txBody>
      </p:sp>
      <p:pic>
        <p:nvPicPr>
          <p:cNvPr id="59396" name="Picture 2" descr="D:\编书\细胞生物学教材编写\第4版学习指南\Chapter 3 Fig\imagepage10.JPG">
            <a:extLst>
              <a:ext uri="{FF2B5EF4-FFF2-40B4-BE49-F238E27FC236}">
                <a16:creationId xmlns:a16="http://schemas.microsoft.com/office/drawing/2014/main" id="{143E78D7-202A-4E07-9F17-3540B6520ED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89862" y="586005"/>
            <a:ext cx="3830637" cy="626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207545"/>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a:extLst>
              <a:ext uri="{FF2B5EF4-FFF2-40B4-BE49-F238E27FC236}">
                <a16:creationId xmlns:a16="http://schemas.microsoft.com/office/drawing/2014/main" id="{4BF8E985-0EAA-451C-8A95-308B7D79A279}"/>
              </a:ext>
            </a:extLst>
          </p:cNvPr>
          <p:cNvSpPr>
            <a:spLocks noGrp="1"/>
          </p:cNvSpPr>
          <p:nvPr>
            <p:ph type="title"/>
          </p:nvPr>
        </p:nvSpPr>
        <p:spPr/>
        <p:txBody>
          <a:bodyPr/>
          <a:lstStyle/>
          <a:p>
            <a:pPr algn="l"/>
            <a:r>
              <a:rPr lang="en-US" altLang="zh-CN" sz="2800"/>
              <a:t>3</a:t>
            </a:r>
            <a:r>
              <a:rPr lang="zh-CN" altLang="en-US" sz="2800"/>
              <a:t>．电子显微镜的基本构造</a:t>
            </a:r>
          </a:p>
        </p:txBody>
      </p:sp>
      <p:sp>
        <p:nvSpPr>
          <p:cNvPr id="61443" name="内容占位符 2">
            <a:extLst>
              <a:ext uri="{FF2B5EF4-FFF2-40B4-BE49-F238E27FC236}">
                <a16:creationId xmlns:a16="http://schemas.microsoft.com/office/drawing/2014/main" id="{BD57D9B6-382B-4736-8627-4B4EB1C49A04}"/>
              </a:ext>
            </a:extLst>
          </p:cNvPr>
          <p:cNvSpPr>
            <a:spLocks noGrp="1"/>
          </p:cNvSpPr>
          <p:nvPr>
            <p:ph idx="1"/>
          </p:nvPr>
        </p:nvSpPr>
        <p:spPr>
          <a:xfrm>
            <a:off x="952501" y="1558927"/>
            <a:ext cx="2881313" cy="4678362"/>
          </a:xfrm>
        </p:spPr>
        <p:txBody>
          <a:bodyPr/>
          <a:lstStyle/>
          <a:p>
            <a:pPr>
              <a:lnSpc>
                <a:spcPct val="200000"/>
              </a:lnSpc>
            </a:pPr>
            <a:r>
              <a:rPr lang="zh-CN" altLang="en-US" sz="2400" b="1" dirty="0"/>
              <a:t>电子束照明系统</a:t>
            </a:r>
            <a:endParaRPr lang="en-US" altLang="zh-CN" sz="2400" b="1" dirty="0"/>
          </a:p>
          <a:p>
            <a:pPr>
              <a:lnSpc>
                <a:spcPct val="200000"/>
              </a:lnSpc>
            </a:pPr>
            <a:r>
              <a:rPr lang="zh-CN" altLang="en-US" sz="2400" b="1" dirty="0"/>
              <a:t>成像系统</a:t>
            </a:r>
            <a:endParaRPr lang="en-US" altLang="zh-CN" sz="2400" b="1" dirty="0"/>
          </a:p>
          <a:p>
            <a:pPr>
              <a:lnSpc>
                <a:spcPct val="200000"/>
              </a:lnSpc>
            </a:pPr>
            <a:r>
              <a:rPr lang="zh-CN" altLang="en-US" sz="2400" b="1" dirty="0"/>
              <a:t>真空系统</a:t>
            </a:r>
            <a:endParaRPr lang="en-US" altLang="zh-CN" sz="2400" b="1" dirty="0"/>
          </a:p>
          <a:p>
            <a:pPr>
              <a:lnSpc>
                <a:spcPct val="200000"/>
              </a:lnSpc>
            </a:pPr>
            <a:r>
              <a:rPr lang="zh-CN" altLang="en-US" sz="2400" b="1" dirty="0"/>
              <a:t>记录系统</a:t>
            </a:r>
          </a:p>
        </p:txBody>
      </p:sp>
      <p:pic>
        <p:nvPicPr>
          <p:cNvPr id="61444" name="Picture 2" descr="D:\编书\细胞生物学教材编写\第4版学习指南\Chapter 3 Fig\imagepage10.JPG">
            <a:extLst>
              <a:ext uri="{FF2B5EF4-FFF2-40B4-BE49-F238E27FC236}">
                <a16:creationId xmlns:a16="http://schemas.microsoft.com/office/drawing/2014/main" id="{1195520C-A74D-4B6C-A547-E7037C82F91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248297" y="837289"/>
            <a:ext cx="6219781" cy="54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1D56F047-4EFC-4F2F-A5BF-C2E704D7AD97}"/>
              </a:ext>
            </a:extLst>
          </p:cNvPr>
          <p:cNvSpPr/>
          <p:nvPr/>
        </p:nvSpPr>
        <p:spPr>
          <a:xfrm>
            <a:off x="5547962" y="6439457"/>
            <a:ext cx="5620449" cy="338554"/>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2-14 </a:t>
            </a:r>
            <a:r>
              <a:rPr lang="zh-CN" altLang="en-US" sz="1600" b="1" dirty="0">
                <a:solidFill>
                  <a:srgbClr val="0033CC"/>
                </a:solidFill>
                <a:latin typeface="Arial" panose="020B0604020202020204" pitchFamily="34" charset="0"/>
                <a:ea typeface="微软雅黑" panose="020B0503020204020204" pitchFamily="34" charset="-122"/>
              </a:rPr>
              <a:t>电子显微镜的基本结构（</a:t>
            </a:r>
            <a:r>
              <a:rPr lang="en-US" altLang="zh-CN" sz="1600" b="1" dirty="0">
                <a:solidFill>
                  <a:srgbClr val="0033CC"/>
                </a:solidFill>
                <a:latin typeface="Arial" panose="020B0604020202020204" pitchFamily="34" charset="0"/>
                <a:ea typeface="微软雅黑" panose="020B0503020204020204" pitchFamily="34" charset="-122"/>
              </a:rPr>
              <a:t>A</a:t>
            </a:r>
            <a:r>
              <a:rPr lang="zh-CN" altLang="en-US" sz="1600" b="1" dirty="0">
                <a:solidFill>
                  <a:srgbClr val="0033CC"/>
                </a:solidFill>
                <a:latin typeface="Arial" panose="020B0604020202020204" pitchFamily="34" charset="0"/>
                <a:ea typeface="微软雅黑" panose="020B0503020204020204" pitchFamily="34" charset="-122"/>
              </a:rPr>
              <a:t>）和成像原理（</a:t>
            </a:r>
            <a:r>
              <a:rPr lang="en-US" altLang="zh-CN" sz="1600" b="1" dirty="0">
                <a:solidFill>
                  <a:srgbClr val="0033CC"/>
                </a:solidFill>
                <a:latin typeface="Arial" panose="020B0604020202020204" pitchFamily="34" charset="0"/>
                <a:ea typeface="微软雅黑" panose="020B0503020204020204" pitchFamily="34" charset="-122"/>
              </a:rPr>
              <a:t>B</a:t>
            </a:r>
            <a:r>
              <a:rPr lang="zh-CN" altLang="en-US" sz="1600" b="1" dirty="0">
                <a:solidFill>
                  <a:srgbClr val="0033CC"/>
                </a:solidFill>
                <a:latin typeface="Arial" panose="020B0604020202020204" pitchFamily="34" charset="0"/>
                <a:ea typeface="微软雅黑" panose="020B0503020204020204" pitchFamily="34" charset="-122"/>
              </a:rPr>
              <a:t>）</a:t>
            </a:r>
          </a:p>
        </p:txBody>
      </p:sp>
    </p:spTree>
    <p:extLst>
      <p:ext uri="{BB962C8B-B14F-4D97-AF65-F5344CB8AC3E}">
        <p14:creationId xmlns:p14="http://schemas.microsoft.com/office/powerpoint/2010/main" val="2066081549"/>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459" name="文本框 2"/>
          <p:cNvSpPr txBox="1">
            <a:spLocks noChangeArrowheads="1"/>
          </p:cNvSpPr>
          <p:nvPr/>
        </p:nvSpPr>
        <p:spPr bwMode="auto">
          <a:xfrm>
            <a:off x="1803401" y="2218267"/>
            <a:ext cx="17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第二节</a:t>
            </a:r>
          </a:p>
        </p:txBody>
      </p:sp>
      <p:sp>
        <p:nvSpPr>
          <p:cNvPr id="5" name="TextBox 23"/>
          <p:cNvSpPr txBox="1"/>
          <p:nvPr/>
        </p:nvSpPr>
        <p:spPr>
          <a:xfrm>
            <a:off x="5121256" y="2436284"/>
            <a:ext cx="3624710"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用超离心技术分离细胞组分</a:t>
            </a:r>
          </a:p>
        </p:txBody>
      </p:sp>
      <p:sp>
        <p:nvSpPr>
          <p:cNvPr id="6" name="TextBox 24"/>
          <p:cNvSpPr txBox="1"/>
          <p:nvPr/>
        </p:nvSpPr>
        <p:spPr>
          <a:xfrm>
            <a:off x="5121256" y="3215337"/>
            <a:ext cx="3624710"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特异蛋白抗原的定位与定性</a:t>
            </a:r>
          </a:p>
        </p:txBody>
      </p:sp>
      <p:sp>
        <p:nvSpPr>
          <p:cNvPr id="7" name="TextBox 25"/>
          <p:cNvSpPr txBox="1"/>
          <p:nvPr/>
        </p:nvSpPr>
        <p:spPr>
          <a:xfrm>
            <a:off x="5121256" y="3994390"/>
            <a:ext cx="3881191"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细胞内特异核酸的定位与定性</a:t>
            </a:r>
          </a:p>
        </p:txBody>
      </p:sp>
      <p:sp>
        <p:nvSpPr>
          <p:cNvPr id="9" name="文本框 8"/>
          <p:cNvSpPr txBox="1"/>
          <p:nvPr/>
        </p:nvSpPr>
        <p:spPr bwMode="auto">
          <a:xfrm>
            <a:off x="5121256" y="1575185"/>
            <a:ext cx="5122333" cy="584775"/>
          </a:xfrm>
          <a:prstGeom prst="rect">
            <a:avLst/>
          </a:prstGeom>
          <a:noFill/>
        </p:spPr>
        <p:txBody>
          <a:bodyPr lIns="91440" tIns="45720" rIns="91440" bIns="45720">
            <a:spAutoFit/>
          </a:bodyPr>
          <a:lstStyle/>
          <a:p>
            <a:pPr lvl="0">
              <a:defRPr/>
            </a:pPr>
            <a:r>
              <a:rPr lang="zh-CN" altLang="en-US" sz="3200" b="1" dirty="0">
                <a:solidFill>
                  <a:srgbClr val="003366"/>
                </a:solidFill>
                <a:latin typeface="微软雅黑" panose="020B0503020204020204" pitchFamily="34" charset="-122"/>
                <a:ea typeface="微软雅黑" panose="020B0503020204020204" pitchFamily="34" charset="-122"/>
              </a:rPr>
              <a:t>细胞及其组分的分析方法</a:t>
            </a: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0" name="TextBox 25">
            <a:extLst>
              <a:ext uri="{FF2B5EF4-FFF2-40B4-BE49-F238E27FC236}">
                <a16:creationId xmlns:a16="http://schemas.microsoft.com/office/drawing/2014/main" id="{549DBCFA-8D31-4102-A84B-3884E7FDA4A8}"/>
              </a:ext>
            </a:extLst>
          </p:cNvPr>
          <p:cNvSpPr txBox="1"/>
          <p:nvPr/>
        </p:nvSpPr>
        <p:spPr>
          <a:xfrm>
            <a:off x="5121256" y="4773443"/>
            <a:ext cx="4211409"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细胞成份的分析与细胞分选技术</a:t>
            </a:r>
          </a:p>
        </p:txBody>
      </p:sp>
    </p:spTree>
    <p:extLst>
      <p:ext uri="{BB962C8B-B14F-4D97-AF65-F5344CB8AC3E}">
        <p14:creationId xmlns:p14="http://schemas.microsoft.com/office/powerpoint/2010/main" val="95815826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9" grpId="0"/>
      <p:bldP spid="11" grpId="0" animBg="1"/>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a:extLst>
              <a:ext uri="{FF2B5EF4-FFF2-40B4-BE49-F238E27FC236}">
                <a16:creationId xmlns:a16="http://schemas.microsoft.com/office/drawing/2014/main" id="{26D36913-5E5F-4722-95CE-A59633E86348}"/>
              </a:ext>
            </a:extLst>
          </p:cNvPr>
          <p:cNvSpPr>
            <a:spLocks noGrp="1"/>
          </p:cNvSpPr>
          <p:nvPr>
            <p:ph type="title"/>
          </p:nvPr>
        </p:nvSpPr>
        <p:spPr/>
        <p:txBody>
          <a:bodyPr/>
          <a:lstStyle/>
          <a:p>
            <a:pPr algn="l" eaLnBrk="1" hangingPunct="1"/>
            <a:r>
              <a:rPr lang="zh-CN" altLang="en-US" dirty="0"/>
              <a:t>一、用超离心技术分离细胞组分</a:t>
            </a:r>
          </a:p>
        </p:txBody>
      </p:sp>
      <p:sp>
        <p:nvSpPr>
          <p:cNvPr id="115715" name="内容占位符 2">
            <a:extLst>
              <a:ext uri="{FF2B5EF4-FFF2-40B4-BE49-F238E27FC236}">
                <a16:creationId xmlns:a16="http://schemas.microsoft.com/office/drawing/2014/main" id="{3C0D5BD6-A5EA-4396-9207-75A8D0616B87}"/>
              </a:ext>
            </a:extLst>
          </p:cNvPr>
          <p:cNvSpPr>
            <a:spLocks noGrp="1"/>
          </p:cNvSpPr>
          <p:nvPr>
            <p:ph idx="1"/>
          </p:nvPr>
        </p:nvSpPr>
        <p:spPr/>
        <p:txBody>
          <a:bodyPr/>
          <a:lstStyle/>
          <a:p>
            <a:pPr eaLnBrk="1" hangingPunct="1">
              <a:lnSpc>
                <a:spcPct val="150000"/>
              </a:lnSpc>
            </a:pPr>
            <a:r>
              <a:rPr lang="zh-CN" altLang="en-US" sz="2400" b="1" dirty="0">
                <a:solidFill>
                  <a:srgbClr val="0033CC"/>
                </a:solidFill>
              </a:rPr>
              <a:t>差速离心：</a:t>
            </a:r>
            <a:r>
              <a:rPr lang="zh-CN" altLang="en-US" sz="2000" dirty="0"/>
              <a:t>利用不同的离心速度所产生的不同离心力，将各种质量和密度不同的亚细胞组分和各种颗粒分开</a:t>
            </a:r>
            <a:endParaRPr lang="zh-CN" altLang="en-US" sz="2389" dirty="0"/>
          </a:p>
        </p:txBody>
      </p:sp>
      <p:pic>
        <p:nvPicPr>
          <p:cNvPr id="115716" name="Picture 1" descr="D:\编书\细胞生物学教材编写\第4版学习指南\Chapter 3 Fig\imagepage17.JPG">
            <a:extLst>
              <a:ext uri="{FF2B5EF4-FFF2-40B4-BE49-F238E27FC236}">
                <a16:creationId xmlns:a16="http://schemas.microsoft.com/office/drawing/2014/main" id="{1ADC5B11-D79F-4FF6-8ECA-5CB2D824C88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103849" y="2882091"/>
            <a:ext cx="6896642" cy="2220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BC3072B0-418E-4AE5-BE61-A59755D892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4800" y="2748741"/>
            <a:ext cx="4725317" cy="3535812"/>
          </a:xfrm>
          <a:prstGeom prst="rect">
            <a:avLst/>
          </a:prstGeom>
        </p:spPr>
      </p:pic>
      <p:sp>
        <p:nvSpPr>
          <p:cNvPr id="3" name="矩形 2">
            <a:extLst>
              <a:ext uri="{FF2B5EF4-FFF2-40B4-BE49-F238E27FC236}">
                <a16:creationId xmlns:a16="http://schemas.microsoft.com/office/drawing/2014/main" id="{C8767C81-760E-457D-A51F-44C3384A9701}"/>
              </a:ext>
            </a:extLst>
          </p:cNvPr>
          <p:cNvSpPr/>
          <p:nvPr/>
        </p:nvSpPr>
        <p:spPr>
          <a:xfrm>
            <a:off x="5974426" y="5647990"/>
            <a:ext cx="5155488" cy="1006814"/>
          </a:xfrm>
          <a:prstGeom prst="rect">
            <a:avLst/>
          </a:prstGeom>
        </p:spPr>
        <p:txBody>
          <a:bodyPr wrap="square">
            <a:spAutoFit/>
          </a:bodyPr>
          <a:lstStyle/>
          <a:p>
            <a:pPr algn="ctr">
              <a:lnSpc>
                <a:spcPts val="2200"/>
              </a:lnSpc>
              <a:spcBef>
                <a:spcPts val="600"/>
              </a:spcBef>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2-22 </a:t>
            </a:r>
            <a:r>
              <a:rPr lang="zh-CN" altLang="en-US" sz="1600" b="1" dirty="0">
                <a:solidFill>
                  <a:srgbClr val="0033CC"/>
                </a:solidFill>
                <a:latin typeface="Arial" panose="020B0604020202020204" pitchFamily="34" charset="0"/>
                <a:ea typeface="微软雅黑" panose="020B0503020204020204" pitchFamily="34" charset="-122"/>
              </a:rPr>
              <a:t>用差速离心法分离细胞匀浆中的各种细胞组分</a:t>
            </a:r>
          </a:p>
          <a:p>
            <a:pPr algn="ctr">
              <a:lnSpc>
                <a:spcPts val="2200"/>
              </a:lnSpc>
              <a:spcBef>
                <a:spcPts val="600"/>
              </a:spcBef>
            </a:pPr>
            <a:r>
              <a:rPr lang="zh-CN" altLang="en-US" sz="1400" dirty="0">
                <a:latin typeface="Arial" panose="020B0604020202020204" pitchFamily="34" charset="0"/>
                <a:ea typeface="微软雅黑" panose="020B0503020204020204" pitchFamily="34" charset="-122"/>
              </a:rPr>
              <a:t>图中显示，随着离心力（</a:t>
            </a:r>
            <a:r>
              <a:rPr lang="en-US" altLang="zh-CN" sz="1400" dirty="0">
                <a:latin typeface="Arial" panose="020B0604020202020204" pitchFamily="34" charset="0"/>
                <a:ea typeface="微软雅黑" panose="020B0503020204020204" pitchFamily="34" charset="-122"/>
              </a:rPr>
              <a:t>g </a:t>
            </a:r>
            <a:r>
              <a:rPr lang="zh-CN" altLang="en-US" sz="1400" dirty="0">
                <a:latin typeface="Arial" panose="020B0604020202020204" pitchFamily="34" charset="0"/>
                <a:ea typeface="微软雅黑" panose="020B0503020204020204" pitchFamily="34" charset="-122"/>
              </a:rPr>
              <a:t>）大小和离心时间的不同，各种细胞组分沉淀在不同的离心管中</a:t>
            </a:r>
          </a:p>
        </p:txBody>
      </p:sp>
    </p:spTree>
    <p:extLst>
      <p:ext uri="{BB962C8B-B14F-4D97-AF65-F5344CB8AC3E}">
        <p14:creationId xmlns:p14="http://schemas.microsoft.com/office/powerpoint/2010/main" val="1198189069"/>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F9E25CE9-26CF-49F5-990C-AF921BADE6CA}"/>
              </a:ext>
            </a:extLst>
          </p:cNvPr>
          <p:cNvSpPr>
            <a:spLocks noGrp="1"/>
          </p:cNvSpPr>
          <p:nvPr>
            <p:ph type="title"/>
          </p:nvPr>
        </p:nvSpPr>
        <p:spPr/>
        <p:txBody>
          <a:bodyPr/>
          <a:lstStyle/>
          <a:p>
            <a:pPr eaLnBrk="1" hangingPunct="1"/>
            <a:r>
              <a:rPr lang="zh-CN" altLang="en-US" dirty="0"/>
              <a:t>细胞形态结构的观察方法</a:t>
            </a:r>
          </a:p>
        </p:txBody>
      </p:sp>
      <p:sp>
        <p:nvSpPr>
          <p:cNvPr id="9219" name="内容占位符 2">
            <a:extLst>
              <a:ext uri="{FF2B5EF4-FFF2-40B4-BE49-F238E27FC236}">
                <a16:creationId xmlns:a16="http://schemas.microsoft.com/office/drawing/2014/main" id="{F64560CE-C385-442C-ACA7-1C3BEC5426F7}"/>
              </a:ext>
            </a:extLst>
          </p:cNvPr>
          <p:cNvSpPr>
            <a:spLocks noGrp="1"/>
          </p:cNvSpPr>
          <p:nvPr>
            <p:ph idx="1"/>
          </p:nvPr>
        </p:nvSpPr>
        <p:spPr>
          <a:xfrm>
            <a:off x="1346201" y="1628776"/>
            <a:ext cx="4265613" cy="3600000"/>
          </a:xfrm>
        </p:spPr>
        <p:txBody>
          <a:bodyPr>
            <a:normAutofit/>
          </a:bodyPr>
          <a:lstStyle/>
          <a:p>
            <a:pPr>
              <a:spcBef>
                <a:spcPts val="1200"/>
              </a:spcBef>
              <a:spcAft>
                <a:spcPts val="1200"/>
              </a:spcAft>
            </a:pPr>
            <a:r>
              <a:rPr lang="zh-CN" altLang="en-US" sz="2400" dirty="0"/>
              <a:t>病毒            </a:t>
            </a:r>
            <a:r>
              <a:rPr lang="en-US" altLang="zh-CN" sz="2400" b="1" dirty="0"/>
              <a:t>20-300 nm</a:t>
            </a:r>
          </a:p>
          <a:p>
            <a:pPr>
              <a:spcBef>
                <a:spcPts val="1200"/>
              </a:spcBef>
              <a:spcAft>
                <a:spcPts val="1200"/>
              </a:spcAft>
            </a:pPr>
            <a:r>
              <a:rPr lang="zh-CN" altLang="en-US" sz="2400" dirty="0"/>
              <a:t>支原体        </a:t>
            </a:r>
            <a:r>
              <a:rPr lang="en-US" altLang="zh-CN" sz="2400" b="1" dirty="0"/>
              <a:t>0.1-0.3 µm</a:t>
            </a:r>
          </a:p>
          <a:p>
            <a:pPr>
              <a:spcBef>
                <a:spcPts val="1200"/>
              </a:spcBef>
              <a:spcAft>
                <a:spcPts val="1200"/>
              </a:spcAft>
            </a:pPr>
            <a:r>
              <a:rPr lang="zh-CN" altLang="en-US" sz="2400" dirty="0"/>
              <a:t>细菌            </a:t>
            </a:r>
            <a:r>
              <a:rPr lang="en-US" altLang="zh-CN" sz="2400" b="1" dirty="0"/>
              <a:t>0.5-5.0 µm</a:t>
            </a:r>
          </a:p>
          <a:p>
            <a:pPr>
              <a:spcBef>
                <a:spcPts val="1200"/>
              </a:spcBef>
              <a:spcAft>
                <a:spcPts val="1200"/>
              </a:spcAft>
            </a:pPr>
            <a:r>
              <a:rPr lang="zh-CN" altLang="en-US" sz="2400" dirty="0"/>
              <a:t>动植物细胞   </a:t>
            </a:r>
            <a:r>
              <a:rPr lang="en-US" altLang="zh-CN" sz="2400" b="1" dirty="0"/>
              <a:t>20-30 µm</a:t>
            </a:r>
          </a:p>
          <a:p>
            <a:pPr>
              <a:spcBef>
                <a:spcPts val="1200"/>
              </a:spcBef>
              <a:spcAft>
                <a:spcPts val="1200"/>
              </a:spcAft>
            </a:pPr>
            <a:r>
              <a:rPr lang="zh-CN" altLang="en-US" sz="2400" dirty="0"/>
              <a:t>活细胞多是</a:t>
            </a:r>
            <a:r>
              <a:rPr lang="zh-CN" altLang="en-US" sz="2400" b="1" dirty="0">
                <a:solidFill>
                  <a:srgbClr val="FF0000"/>
                </a:solidFill>
              </a:rPr>
              <a:t>无色透明</a:t>
            </a:r>
            <a:r>
              <a:rPr lang="zh-CN" altLang="en-US" sz="2400" dirty="0"/>
              <a:t>的</a:t>
            </a:r>
          </a:p>
        </p:txBody>
      </p:sp>
      <p:pic>
        <p:nvPicPr>
          <p:cNvPr id="9220" name="Picture 4" descr="D:\编书\细胞生物学教材编写\第4版学习指南\Chapter 3 Fig\imagepage1.JPG">
            <a:extLst>
              <a:ext uri="{FF2B5EF4-FFF2-40B4-BE49-F238E27FC236}">
                <a16:creationId xmlns:a16="http://schemas.microsoft.com/office/drawing/2014/main" id="{ED64D6DC-2780-4A32-B22A-F926FA9FAD3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50783" y="5078954"/>
            <a:ext cx="9290434"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内容占位符 2">
            <a:extLst>
              <a:ext uri="{FF2B5EF4-FFF2-40B4-BE49-F238E27FC236}">
                <a16:creationId xmlns:a16="http://schemas.microsoft.com/office/drawing/2014/main" id="{185343AA-8004-4A35-B1C2-F8845969425B}"/>
              </a:ext>
            </a:extLst>
          </p:cNvPr>
          <p:cNvSpPr txBox="1">
            <a:spLocks/>
          </p:cNvSpPr>
          <p:nvPr/>
        </p:nvSpPr>
        <p:spPr bwMode="auto">
          <a:xfrm>
            <a:off x="6953250" y="1628775"/>
            <a:ext cx="3924300"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ts val="1200"/>
              </a:spcBef>
              <a:spcAft>
                <a:spcPts val="1200"/>
              </a:spcAft>
            </a:pPr>
            <a:r>
              <a:rPr lang="zh-CN" altLang="en-US" sz="2400" dirty="0">
                <a:ea typeface="微软雅黑" panose="020B0503020204020204" pitchFamily="34" charset="-122"/>
              </a:rPr>
              <a:t>肉眼             </a:t>
            </a:r>
            <a:r>
              <a:rPr lang="en-US" altLang="zh-CN" sz="2400" b="1" dirty="0">
                <a:solidFill>
                  <a:srgbClr val="FF0000"/>
                </a:solidFill>
                <a:ea typeface="微软雅黑" panose="020B0503020204020204" pitchFamily="34" charset="-122"/>
              </a:rPr>
              <a:t>0.2 mm</a:t>
            </a:r>
          </a:p>
          <a:p>
            <a:pPr>
              <a:spcBef>
                <a:spcPts val="1200"/>
              </a:spcBef>
              <a:spcAft>
                <a:spcPts val="1200"/>
              </a:spcAft>
            </a:pPr>
            <a:r>
              <a:rPr lang="zh-CN" altLang="en-US" sz="2400" dirty="0">
                <a:ea typeface="微软雅黑" panose="020B0503020204020204" pitchFamily="34" charset="-122"/>
              </a:rPr>
              <a:t>光学显微镜  </a:t>
            </a:r>
            <a:r>
              <a:rPr lang="en-US" altLang="zh-CN" sz="2400" b="1" dirty="0">
                <a:solidFill>
                  <a:srgbClr val="FF0000"/>
                </a:solidFill>
                <a:ea typeface="微软雅黑" panose="020B0503020204020204" pitchFamily="34" charset="-122"/>
              </a:rPr>
              <a:t>0.2 µm</a:t>
            </a:r>
          </a:p>
          <a:p>
            <a:pPr>
              <a:spcBef>
                <a:spcPts val="1200"/>
              </a:spcBef>
              <a:spcAft>
                <a:spcPts val="1200"/>
              </a:spcAft>
            </a:pPr>
            <a:r>
              <a:rPr lang="zh-CN" altLang="en-US" sz="2400" dirty="0">
                <a:ea typeface="微软雅黑" panose="020B0503020204020204" pitchFamily="34" charset="-122"/>
              </a:rPr>
              <a:t>电子显微镜  </a:t>
            </a:r>
            <a:r>
              <a:rPr lang="en-US" altLang="zh-CN" sz="2400" b="1" dirty="0">
                <a:solidFill>
                  <a:srgbClr val="FF0000"/>
                </a:solidFill>
                <a:ea typeface="微软雅黑" panose="020B0503020204020204" pitchFamily="34" charset="-122"/>
              </a:rPr>
              <a:t>0.2 nm</a:t>
            </a:r>
          </a:p>
          <a:p>
            <a:pPr>
              <a:spcBef>
                <a:spcPts val="1200"/>
              </a:spcBef>
              <a:spcAft>
                <a:spcPts val="1200"/>
              </a:spcAft>
            </a:pPr>
            <a:r>
              <a:rPr lang="zh-CN" altLang="en-US" sz="2400" dirty="0">
                <a:ea typeface="微软雅黑" panose="020B0503020204020204" pitchFamily="34" charset="-122"/>
              </a:rPr>
              <a:t>扫描隧道显微镜 </a:t>
            </a:r>
            <a:r>
              <a:rPr lang="en-US" altLang="zh-CN" sz="2400" b="1" dirty="0">
                <a:solidFill>
                  <a:srgbClr val="FF0000"/>
                </a:solidFill>
                <a:ea typeface="微软雅黑" panose="020B0503020204020204" pitchFamily="34" charset="-122"/>
              </a:rPr>
              <a:t>0.1</a:t>
            </a:r>
            <a:r>
              <a:rPr lang="zh-CN" altLang="en-US" sz="2400" b="1" dirty="0">
                <a:solidFill>
                  <a:srgbClr val="FF0000"/>
                </a:solidFill>
                <a:ea typeface="微软雅黑" panose="020B0503020204020204" pitchFamily="34" charset="-122"/>
              </a:rPr>
              <a:t>埃</a:t>
            </a:r>
            <a:endParaRPr lang="en-US" altLang="zh-CN" sz="2400" b="1" dirty="0">
              <a:solidFill>
                <a:srgbClr val="FF0000"/>
              </a:solidFill>
              <a:ea typeface="微软雅黑" panose="020B0503020204020204" pitchFamily="34" charset="-122"/>
            </a:endParaRPr>
          </a:p>
          <a:p>
            <a:pPr>
              <a:spcBef>
                <a:spcPts val="1200"/>
              </a:spcBef>
              <a:spcAft>
                <a:spcPts val="1200"/>
              </a:spcAft>
            </a:pPr>
            <a:r>
              <a:rPr lang="zh-CN" altLang="en-US" sz="2400" b="1" dirty="0">
                <a:solidFill>
                  <a:srgbClr val="FF0000"/>
                </a:solidFill>
                <a:ea typeface="微软雅黑" panose="020B0503020204020204" pitchFamily="34" charset="-122"/>
              </a:rPr>
              <a:t>样品制备</a:t>
            </a:r>
            <a:r>
              <a:rPr lang="zh-CN" altLang="en-US" sz="2400" dirty="0">
                <a:ea typeface="微软雅黑" panose="020B0503020204020204" pitchFamily="34" charset="-122"/>
              </a:rPr>
              <a:t>技术</a:t>
            </a:r>
          </a:p>
        </p:txBody>
      </p:sp>
      <p:sp>
        <p:nvSpPr>
          <p:cNvPr id="9222" name="TextBox 1">
            <a:extLst>
              <a:ext uri="{FF2B5EF4-FFF2-40B4-BE49-F238E27FC236}">
                <a16:creationId xmlns:a16="http://schemas.microsoft.com/office/drawing/2014/main" id="{58FF923E-968E-4B65-91AC-0EF9083F2F22}"/>
              </a:ext>
            </a:extLst>
          </p:cNvPr>
          <p:cNvSpPr txBox="1">
            <a:spLocks noChangeArrowheads="1"/>
          </p:cNvSpPr>
          <p:nvPr/>
        </p:nvSpPr>
        <p:spPr bwMode="auto">
          <a:xfrm>
            <a:off x="2312989" y="1023939"/>
            <a:ext cx="1368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400" b="1" dirty="0">
                <a:solidFill>
                  <a:srgbClr val="0033CC"/>
                </a:solidFill>
                <a:ea typeface="微软雅黑" panose="020B0503020204020204" pitchFamily="34" charset="-122"/>
              </a:rPr>
              <a:t>直  径</a:t>
            </a:r>
          </a:p>
        </p:txBody>
      </p:sp>
      <p:sp>
        <p:nvSpPr>
          <p:cNvPr id="9223" name="TextBox 6">
            <a:extLst>
              <a:ext uri="{FF2B5EF4-FFF2-40B4-BE49-F238E27FC236}">
                <a16:creationId xmlns:a16="http://schemas.microsoft.com/office/drawing/2014/main" id="{C4C61330-811F-484A-80A3-50F6BBDACFE4}"/>
              </a:ext>
            </a:extLst>
          </p:cNvPr>
          <p:cNvSpPr txBox="1">
            <a:spLocks noChangeArrowheads="1"/>
          </p:cNvSpPr>
          <p:nvPr/>
        </p:nvSpPr>
        <p:spPr bwMode="auto">
          <a:xfrm>
            <a:off x="7964489" y="1023939"/>
            <a:ext cx="1366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2400" b="1" dirty="0">
                <a:solidFill>
                  <a:srgbClr val="0033CC"/>
                </a:solidFill>
                <a:ea typeface="微软雅黑" panose="020B0503020204020204" pitchFamily="34" charset="-122"/>
              </a:rPr>
              <a:t>分辨率</a:t>
            </a:r>
          </a:p>
        </p:txBody>
      </p:sp>
      <p:sp>
        <p:nvSpPr>
          <p:cNvPr id="2" name="矩形 1">
            <a:extLst>
              <a:ext uri="{FF2B5EF4-FFF2-40B4-BE49-F238E27FC236}">
                <a16:creationId xmlns:a16="http://schemas.microsoft.com/office/drawing/2014/main" id="{33DBCC56-7B2A-469D-AC0C-E6FE373A1720}"/>
              </a:ext>
            </a:extLst>
          </p:cNvPr>
          <p:cNvSpPr/>
          <p:nvPr/>
        </p:nvSpPr>
        <p:spPr>
          <a:xfrm>
            <a:off x="740229" y="6478599"/>
            <a:ext cx="10711543" cy="338554"/>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2-1 </a:t>
            </a:r>
            <a:r>
              <a:rPr lang="zh-CN" altLang="en-US" sz="1600" b="1" dirty="0">
                <a:solidFill>
                  <a:srgbClr val="0033CC"/>
                </a:solidFill>
                <a:latin typeface="Arial" panose="020B0604020202020204" pitchFamily="34" charset="0"/>
                <a:ea typeface="微软雅黑" panose="020B0503020204020204" pitchFamily="34" charset="-122"/>
              </a:rPr>
              <a:t>几种显微镜可观察的样品大小（箭头之间的范围）及其分辨能力（右侧箭头所指位置）</a:t>
            </a:r>
          </a:p>
        </p:txBody>
      </p:sp>
    </p:spTree>
    <p:extLst>
      <p:ext uri="{BB962C8B-B14F-4D97-AF65-F5344CB8AC3E}">
        <p14:creationId xmlns:p14="http://schemas.microsoft.com/office/powerpoint/2010/main" val="2073576134"/>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a:extLst>
              <a:ext uri="{FF2B5EF4-FFF2-40B4-BE49-F238E27FC236}">
                <a16:creationId xmlns:a16="http://schemas.microsoft.com/office/drawing/2014/main" id="{F8C6EBC2-52DC-45A7-8705-E351CED1F731}"/>
              </a:ext>
            </a:extLst>
          </p:cNvPr>
          <p:cNvSpPr>
            <a:spLocks noGrp="1"/>
          </p:cNvSpPr>
          <p:nvPr>
            <p:ph type="title"/>
          </p:nvPr>
        </p:nvSpPr>
        <p:spPr/>
        <p:txBody>
          <a:bodyPr/>
          <a:lstStyle/>
          <a:p>
            <a:pPr algn="l"/>
            <a:r>
              <a:rPr lang="zh-CN" altLang="en-US"/>
              <a:t>一、用超离心技术分离细胞组分</a:t>
            </a:r>
          </a:p>
        </p:txBody>
      </p:sp>
      <p:sp>
        <p:nvSpPr>
          <p:cNvPr id="116739" name="内容占位符 2">
            <a:extLst>
              <a:ext uri="{FF2B5EF4-FFF2-40B4-BE49-F238E27FC236}">
                <a16:creationId xmlns:a16="http://schemas.microsoft.com/office/drawing/2014/main" id="{199424CF-62BB-46B7-91FB-84042E5577DB}"/>
              </a:ext>
            </a:extLst>
          </p:cNvPr>
          <p:cNvSpPr>
            <a:spLocks noGrp="1"/>
          </p:cNvSpPr>
          <p:nvPr>
            <p:ph idx="1"/>
          </p:nvPr>
        </p:nvSpPr>
        <p:spPr/>
        <p:txBody>
          <a:bodyPr>
            <a:normAutofit/>
          </a:bodyPr>
          <a:lstStyle/>
          <a:p>
            <a:pPr>
              <a:lnSpc>
                <a:spcPts val="3600"/>
              </a:lnSpc>
            </a:pPr>
            <a:r>
              <a:rPr lang="zh-CN" altLang="en-US" sz="2400" b="1" dirty="0">
                <a:solidFill>
                  <a:srgbClr val="0033CC"/>
                </a:solidFill>
              </a:rPr>
              <a:t>密度梯度离心：</a:t>
            </a:r>
            <a:r>
              <a:rPr lang="zh-CN" altLang="en-US" sz="2000" dirty="0"/>
              <a:t>将要分离的细胞组分小心地铺放在含有密度逐渐增加的、高溶解性的惰性物质形成的密度梯度溶液表面，通过离心力的作用使样品中不同组分以不同的沉降率在密度梯度溶液中沉降，形成不同的沉降带</a:t>
            </a:r>
            <a:endParaRPr lang="en-US" altLang="zh-CN" sz="2000" dirty="0"/>
          </a:p>
          <a:p>
            <a:pPr>
              <a:lnSpc>
                <a:spcPts val="3600"/>
              </a:lnSpc>
            </a:pPr>
            <a:r>
              <a:rPr lang="zh-CN" altLang="en-US" sz="2000" dirty="0"/>
              <a:t>可分为</a:t>
            </a:r>
            <a:r>
              <a:rPr lang="zh-CN" altLang="en-US" sz="2400" b="1" dirty="0">
                <a:solidFill>
                  <a:srgbClr val="0033CC"/>
                </a:solidFill>
              </a:rPr>
              <a:t>速度沉降</a:t>
            </a:r>
            <a:r>
              <a:rPr lang="zh-CN" altLang="en-US" sz="2000" dirty="0"/>
              <a:t>和</a:t>
            </a:r>
            <a:r>
              <a:rPr lang="zh-CN" altLang="en-US" sz="2400" b="1" dirty="0">
                <a:solidFill>
                  <a:srgbClr val="0033CC"/>
                </a:solidFill>
              </a:rPr>
              <a:t>等密度沉降</a:t>
            </a:r>
          </a:p>
        </p:txBody>
      </p:sp>
      <p:pic>
        <p:nvPicPr>
          <p:cNvPr id="116740" name="Picture 1" descr="D:\编书\细胞生物学教材编写\第4版学习指南\Chapter 3 Fig\imagepage18.JPG">
            <a:extLst>
              <a:ext uri="{FF2B5EF4-FFF2-40B4-BE49-F238E27FC236}">
                <a16:creationId xmlns:a16="http://schemas.microsoft.com/office/drawing/2014/main" id="{53A712FB-6122-481F-B485-2E57E80F45D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1602" y="3512772"/>
            <a:ext cx="5824181"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ACE17358-A6CD-4DE6-8A92-B80710D7D3E1}"/>
              </a:ext>
            </a:extLst>
          </p:cNvPr>
          <p:cNvSpPr/>
          <p:nvPr/>
        </p:nvSpPr>
        <p:spPr>
          <a:xfrm>
            <a:off x="7008162" y="6023440"/>
            <a:ext cx="4652236" cy="352341"/>
          </a:xfrm>
          <a:prstGeom prst="rect">
            <a:avLst/>
          </a:prstGeom>
        </p:spPr>
        <p:txBody>
          <a:bodyPr wrap="square">
            <a:spAutoFit/>
          </a:bodyPr>
          <a:lstStyle/>
          <a:p>
            <a:pPr algn="ctr">
              <a:lnSpc>
                <a:spcPts val="2200"/>
              </a:lnSpc>
              <a:spcBef>
                <a:spcPts val="600"/>
              </a:spcBef>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2-23 </a:t>
            </a:r>
            <a:r>
              <a:rPr lang="zh-CN" altLang="en-US" sz="1600" b="1" dirty="0">
                <a:solidFill>
                  <a:srgbClr val="0033CC"/>
                </a:solidFill>
                <a:latin typeface="Arial" panose="020B0604020202020204" pitchFamily="34" charset="0"/>
                <a:ea typeface="微软雅黑" panose="020B0503020204020204" pitchFamily="34" charset="-122"/>
              </a:rPr>
              <a:t>用密度梯度离心分离细胞组分示意图</a:t>
            </a:r>
          </a:p>
        </p:txBody>
      </p:sp>
    </p:spTree>
    <p:extLst>
      <p:ext uri="{BB962C8B-B14F-4D97-AF65-F5344CB8AC3E}">
        <p14:creationId xmlns:p14="http://schemas.microsoft.com/office/powerpoint/2010/main" val="2123592235"/>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a:extLst>
              <a:ext uri="{FF2B5EF4-FFF2-40B4-BE49-F238E27FC236}">
                <a16:creationId xmlns:a16="http://schemas.microsoft.com/office/drawing/2014/main" id="{775BCA62-9A51-4C2D-AC3A-584E3C6E5B66}"/>
              </a:ext>
            </a:extLst>
          </p:cNvPr>
          <p:cNvSpPr>
            <a:spLocks noGrp="1"/>
          </p:cNvSpPr>
          <p:nvPr>
            <p:ph type="title"/>
          </p:nvPr>
        </p:nvSpPr>
        <p:spPr/>
        <p:txBody>
          <a:bodyPr/>
          <a:lstStyle/>
          <a:p>
            <a:pPr algn="l" eaLnBrk="1" hangingPunct="1"/>
            <a:r>
              <a:rPr lang="zh-CN" altLang="en-US" dirty="0"/>
              <a:t>二、特异蛋白抗原的定位与定性</a:t>
            </a:r>
          </a:p>
        </p:txBody>
      </p:sp>
      <p:sp>
        <p:nvSpPr>
          <p:cNvPr id="121859" name="内容占位符 2">
            <a:extLst>
              <a:ext uri="{FF2B5EF4-FFF2-40B4-BE49-F238E27FC236}">
                <a16:creationId xmlns:a16="http://schemas.microsoft.com/office/drawing/2014/main" id="{FE91E0AF-EB1D-4798-9687-461F57673BA6}"/>
              </a:ext>
            </a:extLst>
          </p:cNvPr>
          <p:cNvSpPr>
            <a:spLocks noGrp="1"/>
          </p:cNvSpPr>
          <p:nvPr>
            <p:ph idx="1"/>
          </p:nvPr>
        </p:nvSpPr>
        <p:spPr>
          <a:xfrm>
            <a:off x="824366" y="1338540"/>
            <a:ext cx="6670489" cy="5335245"/>
          </a:xfrm>
        </p:spPr>
        <p:txBody>
          <a:bodyPr>
            <a:normAutofit/>
          </a:bodyPr>
          <a:lstStyle/>
          <a:p>
            <a:pPr eaLnBrk="1" hangingPunct="1">
              <a:lnSpc>
                <a:spcPct val="200000"/>
              </a:lnSpc>
            </a:pPr>
            <a:r>
              <a:rPr lang="zh-CN" altLang="en-US" sz="2000" dirty="0"/>
              <a:t>细胞内特异蛋白的显示可通过</a:t>
            </a:r>
            <a:r>
              <a:rPr lang="zh-CN" altLang="en-US" sz="2000" b="1" dirty="0">
                <a:solidFill>
                  <a:srgbClr val="0033CC"/>
                </a:solidFill>
              </a:rPr>
              <a:t>抗原</a:t>
            </a:r>
            <a:r>
              <a:rPr lang="en-US" altLang="zh-CN" sz="2000" b="1" dirty="0">
                <a:solidFill>
                  <a:srgbClr val="0033CC"/>
                </a:solidFill>
              </a:rPr>
              <a:t>-</a:t>
            </a:r>
            <a:r>
              <a:rPr lang="zh-CN" altLang="en-US" sz="2000" b="1" dirty="0">
                <a:solidFill>
                  <a:srgbClr val="0033CC"/>
                </a:solidFill>
              </a:rPr>
              <a:t>抗体特异结合</a:t>
            </a:r>
            <a:r>
              <a:rPr lang="zh-CN" altLang="en-US" sz="2000" dirty="0"/>
              <a:t>的方法得以实现</a:t>
            </a:r>
            <a:endParaRPr lang="en-US" altLang="zh-CN" sz="2000" dirty="0"/>
          </a:p>
          <a:p>
            <a:pPr>
              <a:lnSpc>
                <a:spcPct val="200000"/>
              </a:lnSpc>
            </a:pPr>
            <a:r>
              <a:rPr lang="zh-CN" altLang="en-US" sz="2400" b="1" dirty="0">
                <a:solidFill>
                  <a:srgbClr val="0033CC"/>
                </a:solidFill>
              </a:rPr>
              <a:t>免疫荧光</a:t>
            </a:r>
            <a:r>
              <a:rPr lang="zh-CN" altLang="en-US" sz="2000" dirty="0"/>
              <a:t>与</a:t>
            </a:r>
            <a:r>
              <a:rPr lang="zh-CN" altLang="en-US" sz="2400" b="1" dirty="0">
                <a:solidFill>
                  <a:srgbClr val="0033CC"/>
                </a:solidFill>
              </a:rPr>
              <a:t>免疫电镜</a:t>
            </a:r>
            <a:r>
              <a:rPr lang="zh-CN" altLang="en-US" sz="2000" dirty="0"/>
              <a:t>是最常见的研究细胞内蛋白质分子定位的重要技术</a:t>
            </a:r>
            <a:endParaRPr lang="en-US" altLang="zh-CN" sz="2000" dirty="0"/>
          </a:p>
          <a:p>
            <a:pPr>
              <a:lnSpc>
                <a:spcPct val="200000"/>
              </a:lnSpc>
            </a:pPr>
            <a:r>
              <a:rPr lang="zh-CN" altLang="en-US" sz="2000" dirty="0"/>
              <a:t>免疫印迹（</a:t>
            </a:r>
            <a:r>
              <a:rPr lang="en-US" altLang="zh-CN" sz="2000" dirty="0"/>
              <a:t>Western blotting</a:t>
            </a:r>
            <a:r>
              <a:rPr lang="zh-CN" altLang="en-US" sz="2000" dirty="0"/>
              <a:t>）、放射免疫沉淀（</a:t>
            </a:r>
            <a:r>
              <a:rPr lang="en-US" altLang="zh-CN" sz="2000" dirty="0" err="1"/>
              <a:t>radioimmuno</a:t>
            </a:r>
            <a:r>
              <a:rPr lang="en-US" altLang="zh-CN" sz="2000" dirty="0"/>
              <a:t>-precipitation</a:t>
            </a:r>
            <a:r>
              <a:rPr lang="zh-CN" altLang="en-US" sz="2000" dirty="0"/>
              <a:t>）和蛋白质芯片、质谱分析等技术可对蛋白质组分进行体外分析定性</a:t>
            </a:r>
          </a:p>
        </p:txBody>
      </p:sp>
      <p:pic>
        <p:nvPicPr>
          <p:cNvPr id="121860" name="图片 1">
            <a:extLst>
              <a:ext uri="{FF2B5EF4-FFF2-40B4-BE49-F238E27FC236}">
                <a16:creationId xmlns:a16="http://schemas.microsoft.com/office/drawing/2014/main" id="{2C459F11-C758-4DE3-9729-86BD9A4014CF}"/>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160666" y="1311753"/>
            <a:ext cx="3677462" cy="501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0216776"/>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a:extLst>
              <a:ext uri="{FF2B5EF4-FFF2-40B4-BE49-F238E27FC236}">
                <a16:creationId xmlns:a16="http://schemas.microsoft.com/office/drawing/2014/main" id="{6F54EBF6-7D9B-4719-B49C-B46F92D6023D}"/>
              </a:ext>
            </a:extLst>
          </p:cNvPr>
          <p:cNvSpPr>
            <a:spLocks noGrp="1"/>
          </p:cNvSpPr>
          <p:nvPr>
            <p:ph type="title"/>
          </p:nvPr>
        </p:nvSpPr>
        <p:spPr/>
        <p:txBody>
          <a:bodyPr/>
          <a:lstStyle/>
          <a:p>
            <a:pPr algn="l" eaLnBrk="1" hangingPunct="1"/>
            <a:r>
              <a:rPr lang="zh-CN" altLang="en-US"/>
              <a:t>（一）免疫荧光技术</a:t>
            </a:r>
          </a:p>
        </p:txBody>
      </p:sp>
      <p:sp>
        <p:nvSpPr>
          <p:cNvPr id="122883" name="内容占位符 2">
            <a:extLst>
              <a:ext uri="{FF2B5EF4-FFF2-40B4-BE49-F238E27FC236}">
                <a16:creationId xmlns:a16="http://schemas.microsoft.com/office/drawing/2014/main" id="{9A86D9BF-F2DD-4378-91D3-107DDF4E383C}"/>
              </a:ext>
            </a:extLst>
          </p:cNvPr>
          <p:cNvSpPr>
            <a:spLocks noGrp="1"/>
          </p:cNvSpPr>
          <p:nvPr>
            <p:ph idx="1"/>
          </p:nvPr>
        </p:nvSpPr>
        <p:spPr/>
        <p:txBody>
          <a:bodyPr>
            <a:normAutofit/>
          </a:bodyPr>
          <a:lstStyle/>
          <a:p>
            <a:pPr>
              <a:lnSpc>
                <a:spcPct val="150000"/>
              </a:lnSpc>
            </a:pPr>
            <a:r>
              <a:rPr lang="zh-CN" altLang="en-US" sz="2400" b="1" dirty="0">
                <a:solidFill>
                  <a:srgbClr val="0033CC"/>
                </a:solidFill>
              </a:rPr>
              <a:t>直接免疫荧光</a:t>
            </a:r>
            <a:r>
              <a:rPr lang="zh-CN" altLang="en-US" sz="2400" dirty="0"/>
              <a:t>技术（</a:t>
            </a:r>
            <a:r>
              <a:rPr lang="en-US" altLang="zh-CN" sz="2400" dirty="0"/>
              <a:t>A</a:t>
            </a:r>
            <a:r>
              <a:rPr lang="zh-CN" altLang="en-US" sz="2400" dirty="0"/>
              <a:t>）：将荧光分子与抗体偶联后直接用于免疫标记技术</a:t>
            </a:r>
            <a:endParaRPr lang="en-US" altLang="zh-CN" sz="2400" b="1" dirty="0">
              <a:solidFill>
                <a:srgbClr val="0033CC"/>
              </a:solidFill>
            </a:endParaRPr>
          </a:p>
          <a:p>
            <a:pPr>
              <a:lnSpc>
                <a:spcPct val="150000"/>
              </a:lnSpc>
            </a:pPr>
            <a:r>
              <a:rPr lang="zh-CN" altLang="en-US" sz="2400" b="1" dirty="0">
                <a:solidFill>
                  <a:srgbClr val="0033CC"/>
                </a:solidFill>
              </a:rPr>
              <a:t>间接免疫荧光</a:t>
            </a:r>
            <a:r>
              <a:rPr lang="zh-CN" altLang="en-US" sz="2400" dirty="0"/>
              <a:t>技术（</a:t>
            </a:r>
            <a:r>
              <a:rPr lang="en-US" altLang="zh-CN" sz="2400" dirty="0"/>
              <a:t>B</a:t>
            </a:r>
            <a:r>
              <a:rPr lang="zh-CN" altLang="en-US" sz="2400" dirty="0"/>
              <a:t>）：先将抗体（称第一抗体）与抗原反应，然后加入与荧光分子相偶联的抗第一抗体的抗体（称第二抗体）</a:t>
            </a:r>
          </a:p>
        </p:txBody>
      </p:sp>
      <p:pic>
        <p:nvPicPr>
          <p:cNvPr id="122884" name="Picture 1" descr="D:\编书\细胞生物学教材编写\第4版学习指南\Chapter 3 Fig\imagepage19.JPG">
            <a:extLst>
              <a:ext uri="{FF2B5EF4-FFF2-40B4-BE49-F238E27FC236}">
                <a16:creationId xmlns:a16="http://schemas.microsoft.com/office/drawing/2014/main" id="{75D020AF-45D6-471C-8C95-25FD39D9066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54719" y="3654134"/>
            <a:ext cx="6882563"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E87B604F-D1A7-496D-A5BC-7C8AD4DB0422}"/>
              </a:ext>
            </a:extLst>
          </p:cNvPr>
          <p:cNvSpPr/>
          <p:nvPr/>
        </p:nvSpPr>
        <p:spPr>
          <a:xfrm>
            <a:off x="3423634" y="6470138"/>
            <a:ext cx="5344733" cy="352341"/>
          </a:xfrm>
          <a:prstGeom prst="rect">
            <a:avLst/>
          </a:prstGeom>
        </p:spPr>
        <p:txBody>
          <a:bodyPr wrap="square">
            <a:spAutoFit/>
          </a:bodyPr>
          <a:lstStyle/>
          <a:p>
            <a:pPr algn="ctr">
              <a:lnSpc>
                <a:spcPts val="2200"/>
              </a:lnSpc>
              <a:spcBef>
                <a:spcPts val="600"/>
              </a:spcBef>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2-24 </a:t>
            </a:r>
            <a:r>
              <a:rPr lang="zh-CN" altLang="en-US" sz="1600" b="1" dirty="0">
                <a:solidFill>
                  <a:srgbClr val="0033CC"/>
                </a:solidFill>
                <a:latin typeface="Arial" panose="020B0604020202020204" pitchFamily="34" charset="0"/>
                <a:ea typeface="微软雅黑" panose="020B0503020204020204" pitchFamily="34" charset="-122"/>
              </a:rPr>
              <a:t>直接免疫荧光标记与间接免疫荧光标记技术</a:t>
            </a:r>
          </a:p>
        </p:txBody>
      </p:sp>
    </p:spTree>
    <p:extLst>
      <p:ext uri="{BB962C8B-B14F-4D97-AF65-F5344CB8AC3E}">
        <p14:creationId xmlns:p14="http://schemas.microsoft.com/office/powerpoint/2010/main" val="2428087353"/>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a:extLst>
              <a:ext uri="{FF2B5EF4-FFF2-40B4-BE49-F238E27FC236}">
                <a16:creationId xmlns:a16="http://schemas.microsoft.com/office/drawing/2014/main" id="{E8982CC0-389A-43DB-B872-1070CD74286D}"/>
              </a:ext>
            </a:extLst>
          </p:cNvPr>
          <p:cNvSpPr>
            <a:spLocks noGrp="1"/>
          </p:cNvSpPr>
          <p:nvPr>
            <p:ph type="title"/>
          </p:nvPr>
        </p:nvSpPr>
        <p:spPr/>
        <p:txBody>
          <a:bodyPr/>
          <a:lstStyle/>
          <a:p>
            <a:pPr algn="l" eaLnBrk="1" hangingPunct="1"/>
            <a:r>
              <a:rPr lang="zh-CN" altLang="en-US"/>
              <a:t>（二）免疫电镜技术</a:t>
            </a:r>
          </a:p>
        </p:txBody>
      </p:sp>
      <p:sp>
        <p:nvSpPr>
          <p:cNvPr id="123907" name="内容占位符 2">
            <a:extLst>
              <a:ext uri="{FF2B5EF4-FFF2-40B4-BE49-F238E27FC236}">
                <a16:creationId xmlns:a16="http://schemas.microsoft.com/office/drawing/2014/main" id="{F7D87013-234E-4FB9-ACF0-8A7CAA99000F}"/>
              </a:ext>
            </a:extLst>
          </p:cNvPr>
          <p:cNvSpPr>
            <a:spLocks noGrp="1"/>
          </p:cNvSpPr>
          <p:nvPr>
            <p:ph idx="1"/>
          </p:nvPr>
        </p:nvSpPr>
        <p:spPr/>
        <p:txBody>
          <a:bodyPr>
            <a:normAutofit/>
          </a:bodyPr>
          <a:lstStyle/>
          <a:p>
            <a:pPr eaLnBrk="1" hangingPunct="1"/>
            <a:r>
              <a:rPr lang="zh-CN" altLang="en-US" sz="2000" dirty="0"/>
              <a:t>在超微结构水平上研究特异蛋白抗原的定位</a:t>
            </a:r>
            <a:endParaRPr lang="en-US" altLang="zh-CN" sz="2000" dirty="0"/>
          </a:p>
          <a:p>
            <a:r>
              <a:rPr lang="zh-CN" altLang="en-US" sz="2000" dirty="0"/>
              <a:t>可分为</a:t>
            </a:r>
            <a:r>
              <a:rPr lang="zh-CN" altLang="en-US" sz="2400" b="1" dirty="0">
                <a:solidFill>
                  <a:srgbClr val="0033CC"/>
                </a:solidFill>
              </a:rPr>
              <a:t>免疫铁蛋白技术</a:t>
            </a:r>
            <a:r>
              <a:rPr lang="zh-CN" altLang="en-US" sz="2000" dirty="0"/>
              <a:t>、</a:t>
            </a:r>
            <a:r>
              <a:rPr lang="zh-CN" altLang="en-US" sz="2400" b="1" dirty="0">
                <a:solidFill>
                  <a:srgbClr val="0033CC"/>
                </a:solidFill>
              </a:rPr>
              <a:t>免疫酶标技术</a:t>
            </a:r>
            <a:r>
              <a:rPr lang="zh-CN" altLang="en-US" sz="2000" dirty="0"/>
              <a:t>与</a:t>
            </a:r>
            <a:r>
              <a:rPr lang="zh-CN" altLang="en-US" sz="2400" b="1" dirty="0">
                <a:solidFill>
                  <a:srgbClr val="0033CC"/>
                </a:solidFill>
              </a:rPr>
              <a:t>免疫胶体金技术</a:t>
            </a:r>
            <a:r>
              <a:rPr lang="zh-CN" altLang="en-US" sz="2000" dirty="0"/>
              <a:t>，其主要区别是与抗体结合的标志物不同</a:t>
            </a:r>
            <a:endParaRPr lang="en-US" altLang="zh-CN" sz="2000" dirty="0"/>
          </a:p>
          <a:p>
            <a:r>
              <a:rPr lang="zh-CN" altLang="en-US" sz="2000" dirty="0"/>
              <a:t>免疫胶体金技术受到越来越多的青睐</a:t>
            </a:r>
          </a:p>
        </p:txBody>
      </p:sp>
      <p:pic>
        <p:nvPicPr>
          <p:cNvPr id="123909" name="Picture 1" descr="D:\编书\细胞生物学教材编写\第4版学习指南\Chapter 3 Fig\imagepage20.JPG">
            <a:extLst>
              <a:ext uri="{FF2B5EF4-FFF2-40B4-BE49-F238E27FC236}">
                <a16:creationId xmlns:a16="http://schemas.microsoft.com/office/drawing/2014/main" id="{6ABF8E53-ACF0-4BFB-A3C9-1B6A1B387DF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9790" y="3194305"/>
            <a:ext cx="5120551" cy="34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0" name="Picture 6" descr="immunogold">
            <a:extLst>
              <a:ext uri="{FF2B5EF4-FFF2-40B4-BE49-F238E27FC236}">
                <a16:creationId xmlns:a16="http://schemas.microsoft.com/office/drawing/2014/main" id="{83D3FB6B-39D5-486D-9715-184B7DA326E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12318" y="2744305"/>
            <a:ext cx="4859892"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ACD246EA-6109-4521-964C-0878AD567B2F}"/>
              </a:ext>
            </a:extLst>
          </p:cNvPr>
          <p:cNvSpPr/>
          <p:nvPr/>
        </p:nvSpPr>
        <p:spPr>
          <a:xfrm>
            <a:off x="6174041" y="5302190"/>
            <a:ext cx="5379458" cy="1352614"/>
          </a:xfrm>
          <a:prstGeom prst="rect">
            <a:avLst/>
          </a:prstGeom>
        </p:spPr>
        <p:txBody>
          <a:bodyPr wrap="square">
            <a:spAutoFit/>
          </a:bodyPr>
          <a:lstStyle/>
          <a:p>
            <a:pPr algn="ctr">
              <a:lnSpc>
                <a:spcPts val="2200"/>
              </a:lnSpc>
              <a:spcBef>
                <a:spcPts val="600"/>
              </a:spcBef>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2-25 </a:t>
            </a:r>
            <a:r>
              <a:rPr lang="zh-CN" altLang="en-US" sz="1600" b="1" dirty="0">
                <a:solidFill>
                  <a:srgbClr val="0033CC"/>
                </a:solidFill>
                <a:latin typeface="Arial" panose="020B0604020202020204" pitchFamily="34" charset="0"/>
                <a:ea typeface="微软雅黑" panose="020B0503020204020204" pitchFamily="34" charset="-122"/>
              </a:rPr>
              <a:t>免疫胶体金电镜技术的基本原理与应用</a:t>
            </a:r>
          </a:p>
          <a:p>
            <a:pPr algn="ctr">
              <a:lnSpc>
                <a:spcPts val="2200"/>
              </a:lnSpc>
              <a:spcBef>
                <a:spcPts val="600"/>
              </a:spcBef>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免疫胶体金标记技术原理的示意图：细菌蛋白</a:t>
            </a: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可与胶体金</a:t>
            </a:r>
          </a:p>
          <a:p>
            <a:pPr algn="ctr">
              <a:lnSpc>
                <a:spcPts val="2200"/>
              </a:lnSpc>
              <a:spcBef>
                <a:spcPts val="600"/>
              </a:spcBef>
            </a:pPr>
            <a:r>
              <a:rPr lang="zh-CN" altLang="en-US" sz="1400" dirty="0">
                <a:latin typeface="Arial" panose="020B0604020202020204" pitchFamily="34" charset="0"/>
                <a:ea typeface="微软雅黑" panose="020B0503020204020204" pitchFamily="34" charset="-122"/>
              </a:rPr>
              <a:t>结合，也可以与抗体（如</a:t>
            </a:r>
            <a:r>
              <a:rPr lang="en-US" altLang="zh-CN" sz="1400" dirty="0">
                <a:latin typeface="Arial" panose="020B0604020202020204" pitchFamily="34" charset="0"/>
                <a:ea typeface="微软雅黑" panose="020B0503020204020204" pitchFamily="34" charset="-122"/>
              </a:rPr>
              <a:t>IgG</a:t>
            </a:r>
            <a:r>
              <a:rPr lang="zh-CN" altLang="en-US" sz="1400" dirty="0">
                <a:latin typeface="Arial" panose="020B0604020202020204" pitchFamily="34" charset="0"/>
                <a:ea typeface="微软雅黑" panose="020B0503020204020204" pitchFamily="34" charset="-122"/>
              </a:rPr>
              <a:t>）的</a:t>
            </a:r>
            <a:r>
              <a:rPr lang="en-US" altLang="zh-CN" sz="1400" dirty="0">
                <a:latin typeface="Arial" panose="020B0604020202020204" pitchFamily="34" charset="0"/>
                <a:ea typeface="微软雅黑" panose="020B0503020204020204" pitchFamily="34" charset="-122"/>
              </a:rPr>
              <a:t>Fc </a:t>
            </a:r>
            <a:r>
              <a:rPr lang="zh-CN" altLang="en-US" sz="1400" dirty="0">
                <a:latin typeface="Arial" panose="020B0604020202020204" pitchFamily="34" charset="0"/>
                <a:ea typeface="微软雅黑" panose="020B0503020204020204" pitchFamily="34" charset="-122"/>
              </a:rPr>
              <a:t>端特异结合。</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免疫胶体金标记显示膀胱上皮细胞膜蛋白的分布（箭头所指）</a:t>
            </a:r>
          </a:p>
        </p:txBody>
      </p:sp>
    </p:spTree>
    <p:extLst>
      <p:ext uri="{BB962C8B-B14F-4D97-AF65-F5344CB8AC3E}">
        <p14:creationId xmlns:p14="http://schemas.microsoft.com/office/powerpoint/2010/main" val="1242928513"/>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a:extLst>
              <a:ext uri="{FF2B5EF4-FFF2-40B4-BE49-F238E27FC236}">
                <a16:creationId xmlns:a16="http://schemas.microsoft.com/office/drawing/2014/main" id="{09CD918A-F107-4806-B083-84C97075A137}"/>
              </a:ext>
            </a:extLst>
          </p:cNvPr>
          <p:cNvSpPr>
            <a:spLocks noGrp="1"/>
          </p:cNvSpPr>
          <p:nvPr>
            <p:ph type="title"/>
          </p:nvPr>
        </p:nvSpPr>
        <p:spPr/>
        <p:txBody>
          <a:bodyPr/>
          <a:lstStyle/>
          <a:p>
            <a:pPr algn="l" eaLnBrk="1" hangingPunct="1"/>
            <a:r>
              <a:rPr lang="zh-CN" altLang="en-US" dirty="0"/>
              <a:t>三、细胞内特异核酸的定位与定性</a:t>
            </a:r>
          </a:p>
        </p:txBody>
      </p:sp>
      <p:sp>
        <p:nvSpPr>
          <p:cNvPr id="124931" name="内容占位符 2">
            <a:extLst>
              <a:ext uri="{FF2B5EF4-FFF2-40B4-BE49-F238E27FC236}">
                <a16:creationId xmlns:a16="http://schemas.microsoft.com/office/drawing/2014/main" id="{6815B87B-45D8-4FBE-9D96-45079EC6FCDC}"/>
              </a:ext>
            </a:extLst>
          </p:cNvPr>
          <p:cNvSpPr>
            <a:spLocks noGrp="1"/>
          </p:cNvSpPr>
          <p:nvPr>
            <p:ph idx="1"/>
          </p:nvPr>
        </p:nvSpPr>
        <p:spPr/>
        <p:txBody>
          <a:bodyPr>
            <a:normAutofit/>
          </a:bodyPr>
          <a:lstStyle/>
          <a:p>
            <a:pPr>
              <a:lnSpc>
                <a:spcPct val="150000"/>
              </a:lnSpc>
            </a:pPr>
            <a:r>
              <a:rPr lang="zh-CN" altLang="en-US" sz="2400" b="1" dirty="0">
                <a:solidFill>
                  <a:srgbClr val="0033CC"/>
                </a:solidFill>
              </a:rPr>
              <a:t>原位杂交（</a:t>
            </a:r>
            <a:r>
              <a:rPr lang="en-US" altLang="zh-CN" sz="2400" b="1" i="1" dirty="0">
                <a:solidFill>
                  <a:srgbClr val="0033CC"/>
                </a:solidFill>
              </a:rPr>
              <a:t>in situ </a:t>
            </a:r>
            <a:r>
              <a:rPr lang="en-US" altLang="zh-CN" sz="2400" b="1" dirty="0">
                <a:solidFill>
                  <a:srgbClr val="0033CC"/>
                </a:solidFill>
              </a:rPr>
              <a:t>hybridization</a:t>
            </a:r>
            <a:r>
              <a:rPr lang="zh-CN" altLang="en-US" sz="2400" b="1" dirty="0">
                <a:solidFill>
                  <a:srgbClr val="0033CC"/>
                </a:solidFill>
              </a:rPr>
              <a:t>）：</a:t>
            </a:r>
            <a:r>
              <a:rPr lang="zh-CN" altLang="en-US" sz="2000" dirty="0"/>
              <a:t>用标记的核酸探针通过分子杂交确定特异核苷酸序列在染色体上或在细胞中的位置</a:t>
            </a:r>
            <a:endParaRPr lang="en-US" altLang="zh-CN" sz="2000" dirty="0"/>
          </a:p>
        </p:txBody>
      </p:sp>
      <p:pic>
        <p:nvPicPr>
          <p:cNvPr id="124932" name="Picture 2" descr="3-23">
            <a:extLst>
              <a:ext uri="{FF2B5EF4-FFF2-40B4-BE49-F238E27FC236}">
                <a16:creationId xmlns:a16="http://schemas.microsoft.com/office/drawing/2014/main" id="{6E2814A4-2244-4142-A787-13BF802F1B98}"/>
              </a:ext>
            </a:extLst>
          </p:cNvPr>
          <p:cNvPicPr>
            <a:picLocks noChangeAspect="1" noChangeArrowheads="1"/>
          </p:cNvPicPr>
          <p:nvPr/>
        </p:nvPicPr>
        <p:blipFill>
          <a:blip r:embed="rId3" cstate="screen">
            <a:lum bright="-2000"/>
            <a:extLst>
              <a:ext uri="{28A0092B-C50C-407E-A947-70E740481C1C}">
                <a14:useLocalDpi xmlns:a14="http://schemas.microsoft.com/office/drawing/2010/main"/>
              </a:ext>
            </a:extLst>
          </a:blip>
          <a:srcRect/>
          <a:stretch>
            <a:fillRect/>
          </a:stretch>
        </p:blipFill>
        <p:spPr bwMode="auto">
          <a:xfrm>
            <a:off x="168702" y="3033612"/>
            <a:ext cx="6272285" cy="34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2F2AE914-8972-4D14-9CD8-C608D22AAFF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27141" y="3033612"/>
            <a:ext cx="5096157" cy="3420000"/>
          </a:xfrm>
          <a:prstGeom prst="rect">
            <a:avLst/>
          </a:prstGeom>
        </p:spPr>
      </p:pic>
      <p:sp>
        <p:nvSpPr>
          <p:cNvPr id="4" name="矩形 3">
            <a:extLst>
              <a:ext uri="{FF2B5EF4-FFF2-40B4-BE49-F238E27FC236}">
                <a16:creationId xmlns:a16="http://schemas.microsoft.com/office/drawing/2014/main" id="{5AD26D1F-0203-4CF5-AB0E-C0BBB3BEB8A4}"/>
              </a:ext>
            </a:extLst>
          </p:cNvPr>
          <p:cNvSpPr/>
          <p:nvPr/>
        </p:nvSpPr>
        <p:spPr>
          <a:xfrm>
            <a:off x="6617758" y="6488668"/>
            <a:ext cx="3967753" cy="369332"/>
          </a:xfrm>
          <a:prstGeom prst="rect">
            <a:avLst/>
          </a:prstGeom>
        </p:spPr>
        <p:txBody>
          <a:bodyPr wrap="none">
            <a:spAutoFit/>
          </a:bodyPr>
          <a:lstStyle/>
          <a:p>
            <a:pPr algn="ctr"/>
            <a:r>
              <a:rPr lang="en-US" altLang="zh-CN" b="1" dirty="0">
                <a:solidFill>
                  <a:srgbClr val="0033CC"/>
                </a:solidFill>
                <a:latin typeface="Arial" panose="020B0604020202020204" pitchFamily="34" charset="0"/>
                <a:cs typeface="Arial" panose="020B0604020202020204" pitchFamily="34" charset="0"/>
              </a:rPr>
              <a:t>Fluorescence in Situ Hybridization</a:t>
            </a:r>
            <a:endParaRPr lang="zh-CN" altLang="en-US" b="1" dirty="0">
              <a:solidFill>
                <a:srgbClr val="0033C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1552809"/>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a:extLst>
              <a:ext uri="{FF2B5EF4-FFF2-40B4-BE49-F238E27FC236}">
                <a16:creationId xmlns:a16="http://schemas.microsoft.com/office/drawing/2014/main" id="{E1E322E7-75CF-45A0-989C-F81D213C8757}"/>
              </a:ext>
            </a:extLst>
          </p:cNvPr>
          <p:cNvSpPr>
            <a:spLocks noGrp="1"/>
          </p:cNvSpPr>
          <p:nvPr>
            <p:ph type="title"/>
          </p:nvPr>
        </p:nvSpPr>
        <p:spPr/>
        <p:txBody>
          <a:bodyPr/>
          <a:lstStyle/>
          <a:p>
            <a:r>
              <a:rPr lang="zh-CN" altLang="en-US" dirty="0"/>
              <a:t>原位杂交技术</a:t>
            </a:r>
          </a:p>
        </p:txBody>
      </p:sp>
      <p:sp>
        <p:nvSpPr>
          <p:cNvPr id="125955" name="内容占位符 2">
            <a:extLst>
              <a:ext uri="{FF2B5EF4-FFF2-40B4-BE49-F238E27FC236}">
                <a16:creationId xmlns:a16="http://schemas.microsoft.com/office/drawing/2014/main" id="{58ABF6AB-D8EC-45DA-B530-69F30F365621}"/>
              </a:ext>
            </a:extLst>
          </p:cNvPr>
          <p:cNvSpPr>
            <a:spLocks noGrp="1"/>
          </p:cNvSpPr>
          <p:nvPr>
            <p:ph idx="1"/>
          </p:nvPr>
        </p:nvSpPr>
        <p:spPr/>
        <p:txBody>
          <a:bodyPr/>
          <a:lstStyle/>
          <a:p>
            <a:pPr>
              <a:spcAft>
                <a:spcPts val="600"/>
              </a:spcAft>
            </a:pPr>
            <a:r>
              <a:rPr lang="zh-CN" altLang="en-US" sz="2400" b="1" dirty="0">
                <a:solidFill>
                  <a:srgbClr val="0033CC"/>
                </a:solidFill>
              </a:rPr>
              <a:t>光镜水平</a:t>
            </a:r>
          </a:p>
          <a:p>
            <a:pPr lvl="1">
              <a:spcAft>
                <a:spcPts val="600"/>
              </a:spcAft>
            </a:pPr>
            <a:r>
              <a:rPr lang="zh-CN" altLang="en-US" dirty="0"/>
              <a:t>同位素标记或荧光素标记的探针</a:t>
            </a:r>
          </a:p>
          <a:p>
            <a:pPr>
              <a:spcAft>
                <a:spcPts val="600"/>
              </a:spcAft>
            </a:pPr>
            <a:r>
              <a:rPr lang="zh-CN" altLang="en-US" sz="2400" b="1" dirty="0">
                <a:solidFill>
                  <a:srgbClr val="0033CC"/>
                </a:solidFill>
              </a:rPr>
              <a:t>电镜水平</a:t>
            </a:r>
          </a:p>
          <a:p>
            <a:pPr lvl="1">
              <a:spcAft>
                <a:spcPts val="600"/>
              </a:spcAft>
            </a:pPr>
            <a:r>
              <a:rPr lang="zh-CN" altLang="en-US" dirty="0"/>
              <a:t>生物素标记的探针与抗生物素抗体相连胶体金标记结合 </a:t>
            </a:r>
          </a:p>
        </p:txBody>
      </p:sp>
      <p:pic>
        <p:nvPicPr>
          <p:cNvPr id="125956" name="Picture 2" descr="D:\编书\细胞生物学教材编写\第4版学习指南\Chapter 3 Fig\imagepage21.JPG">
            <a:extLst>
              <a:ext uri="{FF2B5EF4-FFF2-40B4-BE49-F238E27FC236}">
                <a16:creationId xmlns:a16="http://schemas.microsoft.com/office/drawing/2014/main" id="{238AA5F0-D6C3-4C09-A5AC-CBF01BD5900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4366" y="3203969"/>
            <a:ext cx="4480278" cy="291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80BD4DEE-7004-49DC-BC6E-5832027475D3}"/>
              </a:ext>
            </a:extLst>
          </p:cNvPr>
          <p:cNvSpPr/>
          <p:nvPr/>
        </p:nvSpPr>
        <p:spPr>
          <a:xfrm>
            <a:off x="385907" y="6217440"/>
            <a:ext cx="5357195" cy="640560"/>
          </a:xfrm>
          <a:prstGeom prst="rect">
            <a:avLst/>
          </a:prstGeom>
        </p:spPr>
        <p:txBody>
          <a:bodyPr wrap="square">
            <a:spAutoFit/>
          </a:bodyPr>
          <a:lstStyle/>
          <a:p>
            <a:pPr algn="ctr">
              <a:lnSpc>
                <a:spcPts val="2200"/>
              </a:lnSpc>
              <a:spcBef>
                <a:spcPts val="600"/>
              </a:spcBef>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2-26 </a:t>
            </a:r>
            <a:r>
              <a:rPr lang="zh-CN" altLang="en-US" sz="1600" b="1" dirty="0">
                <a:solidFill>
                  <a:srgbClr val="0033CC"/>
                </a:solidFill>
                <a:latin typeface="Arial" panose="020B0604020202020204" pitchFamily="34" charset="0"/>
                <a:ea typeface="微软雅黑" panose="020B0503020204020204" pitchFamily="34" charset="-122"/>
              </a:rPr>
              <a:t>用原位杂交技术显示</a:t>
            </a:r>
            <a:r>
              <a:rPr lang="en-US" altLang="zh-CN" sz="1600" b="1" dirty="0">
                <a:solidFill>
                  <a:srgbClr val="0033CC"/>
                </a:solidFill>
                <a:latin typeface="Arial" panose="020B0604020202020204" pitchFamily="34" charset="0"/>
                <a:ea typeface="微软雅黑" panose="020B0503020204020204" pitchFamily="34" charset="-122"/>
              </a:rPr>
              <a:t>Z13 </a:t>
            </a:r>
            <a:r>
              <a:rPr lang="zh-CN" altLang="en-US" sz="1600" b="1" dirty="0">
                <a:solidFill>
                  <a:srgbClr val="0033CC"/>
                </a:solidFill>
                <a:latin typeface="Arial" panose="020B0604020202020204" pitchFamily="34" charset="0"/>
                <a:ea typeface="微软雅黑" panose="020B0503020204020204" pitchFamily="34" charset="-122"/>
              </a:rPr>
              <a:t>基因在受精后</a:t>
            </a:r>
            <a:r>
              <a:rPr lang="en-US" altLang="zh-CN" sz="1600" b="1" dirty="0">
                <a:solidFill>
                  <a:srgbClr val="0033CC"/>
                </a:solidFill>
                <a:latin typeface="Arial" panose="020B0604020202020204" pitchFamily="34" charset="0"/>
                <a:ea typeface="微软雅黑" panose="020B0503020204020204" pitchFamily="34" charset="-122"/>
              </a:rPr>
              <a:t>1 d </a:t>
            </a:r>
            <a:r>
              <a:rPr lang="zh-CN" altLang="en-US" sz="1600" b="1" dirty="0">
                <a:solidFill>
                  <a:srgbClr val="0033CC"/>
                </a:solidFill>
                <a:latin typeface="Arial" panose="020B0604020202020204" pitchFamily="34" charset="0"/>
                <a:ea typeface="微软雅黑" panose="020B0503020204020204" pitchFamily="34" charset="-122"/>
              </a:rPr>
              <a:t>的斑马鱼胚胎的体节、眼和松果体中的表达（箭头所指）</a:t>
            </a:r>
          </a:p>
        </p:txBody>
      </p:sp>
      <p:pic>
        <p:nvPicPr>
          <p:cNvPr id="4" name="图片 3">
            <a:extLst>
              <a:ext uri="{FF2B5EF4-FFF2-40B4-BE49-F238E27FC236}">
                <a16:creationId xmlns:a16="http://schemas.microsoft.com/office/drawing/2014/main" id="{F8F59728-020F-47BA-8E1F-6B32F8903D4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78416" y="3203969"/>
            <a:ext cx="5108784" cy="2880000"/>
          </a:xfrm>
          <a:prstGeom prst="rect">
            <a:avLst/>
          </a:prstGeom>
        </p:spPr>
      </p:pic>
      <p:sp>
        <p:nvSpPr>
          <p:cNvPr id="5" name="矩形 4">
            <a:extLst>
              <a:ext uri="{FF2B5EF4-FFF2-40B4-BE49-F238E27FC236}">
                <a16:creationId xmlns:a16="http://schemas.microsoft.com/office/drawing/2014/main" id="{F51A0959-657D-4DE5-8F74-D5641F9EAA48}"/>
              </a:ext>
            </a:extLst>
          </p:cNvPr>
          <p:cNvSpPr/>
          <p:nvPr/>
        </p:nvSpPr>
        <p:spPr>
          <a:xfrm>
            <a:off x="6253578" y="6240376"/>
            <a:ext cx="5938422" cy="363626"/>
          </a:xfrm>
          <a:prstGeom prst="rect">
            <a:avLst/>
          </a:prstGeom>
        </p:spPr>
        <p:txBody>
          <a:bodyPr wrap="square">
            <a:spAutoFit/>
          </a:bodyPr>
          <a:lstStyle/>
          <a:p>
            <a:pPr algn="ctr">
              <a:lnSpc>
                <a:spcPts val="2200"/>
              </a:lnSpc>
              <a:spcBef>
                <a:spcPts val="600"/>
              </a:spcBef>
            </a:pPr>
            <a:r>
              <a:rPr lang="en-US" altLang="zh-CN" sz="1600" b="1" dirty="0">
                <a:solidFill>
                  <a:srgbClr val="0033CC"/>
                </a:solidFill>
                <a:latin typeface="Arial" panose="020B0604020202020204" pitchFamily="34" charset="0"/>
                <a:ea typeface="微软雅黑" panose="020B0503020204020204" pitchFamily="34" charset="-122"/>
              </a:rPr>
              <a:t>Telomere fluorescence in situ hybridization (T-FISH) </a:t>
            </a:r>
            <a:endParaRPr lang="zh-CN" altLang="en-US" sz="1600" b="1" dirty="0">
              <a:solidFill>
                <a:srgbClr val="0033CC"/>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2711413931"/>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标题 1">
            <a:extLst>
              <a:ext uri="{FF2B5EF4-FFF2-40B4-BE49-F238E27FC236}">
                <a16:creationId xmlns:a16="http://schemas.microsoft.com/office/drawing/2014/main" id="{529AB052-6289-4AB8-9E2A-C533CD2B5C66}"/>
              </a:ext>
            </a:extLst>
          </p:cNvPr>
          <p:cNvSpPr>
            <a:spLocks noGrp="1"/>
          </p:cNvSpPr>
          <p:nvPr>
            <p:ph type="title"/>
          </p:nvPr>
        </p:nvSpPr>
        <p:spPr/>
        <p:txBody>
          <a:bodyPr>
            <a:normAutofit/>
          </a:bodyPr>
          <a:lstStyle/>
          <a:p>
            <a:r>
              <a:rPr lang="zh-CN" altLang="en-US" dirty="0"/>
              <a:t>四、细胞成份的分析与细胞分选技术</a:t>
            </a:r>
          </a:p>
        </p:txBody>
      </p:sp>
      <p:sp>
        <p:nvSpPr>
          <p:cNvPr id="131075" name="内容占位符 2">
            <a:extLst>
              <a:ext uri="{FF2B5EF4-FFF2-40B4-BE49-F238E27FC236}">
                <a16:creationId xmlns:a16="http://schemas.microsoft.com/office/drawing/2014/main" id="{D1F97404-B624-4C68-B3C3-6488659DFDCA}"/>
              </a:ext>
            </a:extLst>
          </p:cNvPr>
          <p:cNvSpPr>
            <a:spLocks noGrp="1"/>
          </p:cNvSpPr>
          <p:nvPr>
            <p:ph idx="1"/>
          </p:nvPr>
        </p:nvSpPr>
        <p:spPr>
          <a:xfrm>
            <a:off x="352030" y="1219200"/>
            <a:ext cx="7779014" cy="5435604"/>
          </a:xfrm>
        </p:spPr>
        <p:txBody>
          <a:bodyPr>
            <a:normAutofit/>
          </a:bodyPr>
          <a:lstStyle/>
          <a:p>
            <a:pPr>
              <a:lnSpc>
                <a:spcPts val="3200"/>
              </a:lnSpc>
            </a:pPr>
            <a:r>
              <a:rPr lang="zh-CN" altLang="en-US" sz="2000" b="1" dirty="0">
                <a:solidFill>
                  <a:srgbClr val="0033CC"/>
                </a:solidFill>
              </a:rPr>
              <a:t>流式细胞术（</a:t>
            </a:r>
            <a:r>
              <a:rPr lang="en-US" altLang="zh-CN" sz="2000" b="1" dirty="0">
                <a:solidFill>
                  <a:srgbClr val="0033CC"/>
                </a:solidFill>
              </a:rPr>
              <a:t>flow cytometry</a:t>
            </a:r>
            <a:r>
              <a:rPr lang="zh-CN" altLang="en-US" sz="2000" b="1" dirty="0">
                <a:solidFill>
                  <a:srgbClr val="0033CC"/>
                </a:solidFill>
              </a:rPr>
              <a:t>）</a:t>
            </a:r>
            <a:r>
              <a:rPr lang="zh-CN" altLang="en-US" sz="1800" dirty="0"/>
              <a:t>：可定量地测定某一细胞中的</a:t>
            </a:r>
            <a:r>
              <a:rPr lang="en-US" altLang="zh-CN" sz="1800" dirty="0"/>
              <a:t>DNA</a:t>
            </a:r>
            <a:r>
              <a:rPr lang="zh-CN" altLang="en-US" sz="1800" dirty="0"/>
              <a:t>、</a:t>
            </a:r>
            <a:r>
              <a:rPr lang="en-US" altLang="zh-CN" sz="1800" dirty="0"/>
              <a:t>RNA </a:t>
            </a:r>
            <a:r>
              <a:rPr lang="zh-CN" altLang="en-US" sz="1800" dirty="0"/>
              <a:t>或某一特异标记蛋白的含量，以及细胞群体中上述成分含量不同的细胞的数量，还可将某一特异染色的细胞从细胞群体中分离出来，以及将</a:t>
            </a:r>
            <a:r>
              <a:rPr lang="en-US" altLang="zh-CN" sz="1800" dirty="0"/>
              <a:t>DNA </a:t>
            </a:r>
            <a:r>
              <a:rPr lang="zh-CN" altLang="en-US" sz="1800" dirty="0"/>
              <a:t>含量不同的中期染色体分离出来，甚至用于细胞分选</a:t>
            </a:r>
            <a:endParaRPr lang="zh-CN" altLang="en-US" sz="2000" dirty="0"/>
          </a:p>
        </p:txBody>
      </p:sp>
      <p:pic>
        <p:nvPicPr>
          <p:cNvPr id="131076" name="Picture 1" descr="D:\编书\细胞生物学教材编写\第4版学习指南\Chapter 3 Fig\imagepage22.JPG">
            <a:extLst>
              <a:ext uri="{FF2B5EF4-FFF2-40B4-BE49-F238E27FC236}">
                <a16:creationId xmlns:a16="http://schemas.microsoft.com/office/drawing/2014/main" id="{D3954988-CC57-4B79-887A-E3D35618A5A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175150" y="563196"/>
            <a:ext cx="3664820" cy="537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7" name="Picture 1" descr="D:\编书\细胞生物学教材编写\第4版学习指南\Chapter 3 Fig\imagepage22.JPG">
            <a:extLst>
              <a:ext uri="{FF2B5EF4-FFF2-40B4-BE49-F238E27FC236}">
                <a16:creationId xmlns:a16="http://schemas.microsoft.com/office/drawing/2014/main" id="{B954E521-92A3-4D58-B19A-35B0697246F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40915" y="3251362"/>
            <a:ext cx="3725309" cy="34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9BA06895-8084-4D8D-92A9-3C1E9E7AE213}"/>
              </a:ext>
            </a:extLst>
          </p:cNvPr>
          <p:cNvSpPr/>
          <p:nvPr/>
        </p:nvSpPr>
        <p:spPr>
          <a:xfrm>
            <a:off x="4148683" y="4331522"/>
            <a:ext cx="4026467" cy="987450"/>
          </a:xfrm>
          <a:prstGeom prst="rect">
            <a:avLst/>
          </a:prstGeom>
        </p:spPr>
        <p:txBody>
          <a:bodyPr wrap="square">
            <a:spAutoFit/>
          </a:bodyPr>
          <a:lstStyle/>
          <a:p>
            <a:pPr algn="ctr">
              <a:lnSpc>
                <a:spcPts val="2200"/>
              </a:lnSpc>
              <a:spcBef>
                <a:spcPts val="600"/>
              </a:spcBef>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2-27 </a:t>
            </a:r>
            <a:r>
              <a:rPr lang="zh-CN" altLang="en-US" sz="1600" b="1" dirty="0">
                <a:solidFill>
                  <a:srgbClr val="0033CC"/>
                </a:solidFill>
                <a:latin typeface="Arial" panose="020B0604020202020204" pitchFamily="34" charset="0"/>
                <a:ea typeface="微软雅黑" panose="020B0503020204020204" pitchFamily="34" charset="-122"/>
              </a:rPr>
              <a:t>流式细胞仪的工作原理</a:t>
            </a:r>
          </a:p>
          <a:p>
            <a:pPr algn="ctr">
              <a:lnSpc>
                <a:spcPts val="2200"/>
              </a:lnSpc>
              <a:spcBef>
                <a:spcPts val="600"/>
              </a:spcBef>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流式细胞仪分选原理示意图。</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显示流式细胞仪分析处在不同时相的</a:t>
            </a:r>
            <a:r>
              <a:rPr lang="en-US" altLang="zh-CN" sz="1400" dirty="0">
                <a:latin typeface="Arial" panose="020B0604020202020204" pitchFamily="34" charset="0"/>
                <a:ea typeface="微软雅黑" panose="020B0503020204020204" pitchFamily="34" charset="-122"/>
              </a:rPr>
              <a:t>HeLa </a:t>
            </a:r>
            <a:r>
              <a:rPr lang="zh-CN" altLang="en-US" sz="1400" dirty="0">
                <a:latin typeface="Arial" panose="020B0604020202020204" pitchFamily="34" charset="0"/>
                <a:ea typeface="微软雅黑" panose="020B0503020204020204" pitchFamily="34" charset="-122"/>
              </a:rPr>
              <a:t>细胞的实验结果</a:t>
            </a:r>
          </a:p>
        </p:txBody>
      </p:sp>
    </p:spTree>
    <p:extLst>
      <p:ext uri="{BB962C8B-B14F-4D97-AF65-F5344CB8AC3E}">
        <p14:creationId xmlns:p14="http://schemas.microsoft.com/office/powerpoint/2010/main" val="3471263437"/>
      </p:ext>
    </p:ext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459" name="文本框 2"/>
          <p:cNvSpPr txBox="1">
            <a:spLocks noChangeArrowheads="1"/>
          </p:cNvSpPr>
          <p:nvPr/>
        </p:nvSpPr>
        <p:spPr bwMode="auto">
          <a:xfrm>
            <a:off x="1803401" y="2218267"/>
            <a:ext cx="17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第三节</a:t>
            </a:r>
          </a:p>
        </p:txBody>
      </p:sp>
      <p:sp>
        <p:nvSpPr>
          <p:cNvPr id="5" name="TextBox 23"/>
          <p:cNvSpPr txBox="1"/>
          <p:nvPr/>
        </p:nvSpPr>
        <p:spPr>
          <a:xfrm>
            <a:off x="5121256" y="2436284"/>
            <a:ext cx="1499128"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细胞培养</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7" name="TextBox 25"/>
          <p:cNvSpPr txBox="1"/>
          <p:nvPr/>
        </p:nvSpPr>
        <p:spPr>
          <a:xfrm>
            <a:off x="5121256" y="3994390"/>
            <a:ext cx="1499128"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细胞工程</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9" name="文本框 8"/>
          <p:cNvSpPr txBox="1"/>
          <p:nvPr/>
        </p:nvSpPr>
        <p:spPr bwMode="auto">
          <a:xfrm>
            <a:off x="5121256" y="1575185"/>
            <a:ext cx="5122333" cy="584775"/>
          </a:xfrm>
          <a:prstGeom prst="rect">
            <a:avLst/>
          </a:prstGeom>
          <a:noFill/>
        </p:spPr>
        <p:txBody>
          <a:bodyPr lIns="91440" tIns="45720" rIns="91440" bIns="45720">
            <a:spAutoFit/>
          </a:bodyPr>
          <a:lstStyle/>
          <a:p>
            <a:pPr lvl="0">
              <a:defRPr/>
            </a:pPr>
            <a:r>
              <a:rPr lang="zh-CN" altLang="en-US" sz="3200" b="1" dirty="0">
                <a:solidFill>
                  <a:srgbClr val="003366"/>
                </a:solidFill>
                <a:latin typeface="微软雅黑" panose="020B0503020204020204" pitchFamily="34" charset="-122"/>
                <a:ea typeface="微软雅黑" panose="020B0503020204020204" pitchFamily="34" charset="-122"/>
              </a:rPr>
              <a:t>细胞培养与细胞工程</a:t>
            </a:r>
            <a:endParaRPr kumimoji="0" lang="zh-CN" altLang="en-US" sz="3200" b="1" i="0" u="none" strike="noStrike" kern="1200" cap="none" spc="0" normalizeH="0" baseline="0" noProof="0" dirty="0">
              <a:ln>
                <a:noFill/>
              </a:ln>
              <a:solidFill>
                <a:srgbClr val="003366"/>
              </a:solidFill>
              <a:effectLst/>
              <a:uLnTx/>
              <a:uFillTx/>
              <a:latin typeface="微软雅黑" panose="020B0503020204020204" pitchFamily="34" charset="-122"/>
              <a:ea typeface="微软雅黑" panose="020B0503020204020204" pitchFamily="34" charset="-122"/>
            </a:endParaRP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7314492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7" grpId="0"/>
      <p:bldP spid="9" grpId="0"/>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a:extLst>
              <a:ext uri="{FF2B5EF4-FFF2-40B4-BE49-F238E27FC236}">
                <a16:creationId xmlns:a16="http://schemas.microsoft.com/office/drawing/2014/main" id="{AB7A5A87-FC93-4E2F-BDB2-A6DF8C94FD65}"/>
              </a:ext>
            </a:extLst>
          </p:cNvPr>
          <p:cNvSpPr>
            <a:spLocks noGrp="1"/>
          </p:cNvSpPr>
          <p:nvPr>
            <p:ph type="title"/>
          </p:nvPr>
        </p:nvSpPr>
        <p:spPr/>
        <p:txBody>
          <a:bodyPr/>
          <a:lstStyle/>
          <a:p>
            <a:pPr algn="l" eaLnBrk="1" hangingPunct="1"/>
            <a:r>
              <a:rPr lang="zh-CN" altLang="en-US" dirty="0"/>
              <a:t>一、细胞培养</a:t>
            </a:r>
            <a:r>
              <a:rPr lang="en-US" altLang="zh-CN" dirty="0"/>
              <a:t>——</a:t>
            </a:r>
            <a:r>
              <a:rPr lang="zh-CN" altLang="en-US" dirty="0">
                <a:solidFill>
                  <a:srgbClr val="0033CC"/>
                </a:solidFill>
              </a:rPr>
              <a:t>动物细胞培养</a:t>
            </a:r>
          </a:p>
        </p:txBody>
      </p:sp>
      <p:sp>
        <p:nvSpPr>
          <p:cNvPr id="62467" name="内容占位符 2">
            <a:extLst>
              <a:ext uri="{FF2B5EF4-FFF2-40B4-BE49-F238E27FC236}">
                <a16:creationId xmlns:a16="http://schemas.microsoft.com/office/drawing/2014/main" id="{F5A1CBCD-C863-47A8-978F-6B148D091ADC}"/>
              </a:ext>
            </a:extLst>
          </p:cNvPr>
          <p:cNvSpPr>
            <a:spLocks noGrp="1"/>
          </p:cNvSpPr>
          <p:nvPr>
            <p:ph idx="1"/>
          </p:nvPr>
        </p:nvSpPr>
        <p:spPr>
          <a:xfrm>
            <a:off x="914400" y="1165226"/>
            <a:ext cx="8607425" cy="3883024"/>
          </a:xfrm>
        </p:spPr>
        <p:txBody>
          <a:bodyPr>
            <a:normAutofit/>
          </a:bodyPr>
          <a:lstStyle/>
          <a:p>
            <a:pPr>
              <a:lnSpc>
                <a:spcPct val="150000"/>
              </a:lnSpc>
              <a:spcAft>
                <a:spcPts val="600"/>
              </a:spcAft>
            </a:pPr>
            <a:r>
              <a:rPr lang="zh-CN" altLang="en-US" sz="2000" dirty="0"/>
              <a:t>分为</a:t>
            </a:r>
            <a:r>
              <a:rPr lang="zh-CN" altLang="en-US" sz="2000" b="1" dirty="0">
                <a:solidFill>
                  <a:srgbClr val="0033CC"/>
                </a:solidFill>
              </a:rPr>
              <a:t>原代细胞</a:t>
            </a:r>
            <a:r>
              <a:rPr lang="zh-CN" altLang="en-US" sz="2000" dirty="0"/>
              <a:t>和</a:t>
            </a:r>
            <a:r>
              <a:rPr lang="zh-CN" altLang="en-US" sz="2000" b="1" dirty="0">
                <a:solidFill>
                  <a:srgbClr val="0033CC"/>
                </a:solidFill>
              </a:rPr>
              <a:t>传代细胞</a:t>
            </a:r>
            <a:endParaRPr lang="en-US" altLang="zh-CN" sz="2000" b="1" dirty="0">
              <a:solidFill>
                <a:srgbClr val="0033CC"/>
              </a:solidFill>
            </a:endParaRPr>
          </a:p>
          <a:p>
            <a:pPr>
              <a:lnSpc>
                <a:spcPct val="150000"/>
              </a:lnSpc>
              <a:spcAft>
                <a:spcPts val="600"/>
              </a:spcAft>
            </a:pPr>
            <a:r>
              <a:rPr lang="zh-CN" altLang="en-US" sz="2000" b="1" dirty="0">
                <a:solidFill>
                  <a:srgbClr val="0033CC"/>
                </a:solidFill>
              </a:rPr>
              <a:t>细胞系</a:t>
            </a:r>
            <a:r>
              <a:rPr lang="zh-CN" altLang="en-US" sz="2000" dirty="0"/>
              <a:t>：有限细胞系和连续细胞系</a:t>
            </a:r>
            <a:endParaRPr lang="en-US" altLang="zh-CN" sz="2000" dirty="0"/>
          </a:p>
          <a:p>
            <a:pPr>
              <a:lnSpc>
                <a:spcPct val="150000"/>
              </a:lnSpc>
              <a:spcAft>
                <a:spcPts val="600"/>
              </a:spcAft>
            </a:pPr>
            <a:r>
              <a:rPr lang="zh-CN" altLang="en-US" sz="2000" b="1" dirty="0">
                <a:solidFill>
                  <a:srgbClr val="0033CC"/>
                </a:solidFill>
              </a:rPr>
              <a:t>细胞株</a:t>
            </a:r>
            <a:r>
              <a:rPr lang="zh-CN" altLang="en-US" sz="2000" dirty="0"/>
              <a:t>：</a:t>
            </a:r>
            <a:endParaRPr lang="en-US" altLang="zh-CN" sz="2000" dirty="0"/>
          </a:p>
          <a:p>
            <a:pPr>
              <a:lnSpc>
                <a:spcPct val="150000"/>
              </a:lnSpc>
              <a:spcAft>
                <a:spcPts val="600"/>
              </a:spcAft>
            </a:pPr>
            <a:r>
              <a:rPr lang="zh-CN" altLang="en-US" sz="2000" dirty="0"/>
              <a:t>基本形态：</a:t>
            </a:r>
            <a:r>
              <a:rPr lang="zh-CN" altLang="en-US" sz="2000" b="1" dirty="0">
                <a:solidFill>
                  <a:srgbClr val="0033CC"/>
                </a:solidFill>
              </a:rPr>
              <a:t>成纤维样</a:t>
            </a:r>
            <a:r>
              <a:rPr lang="zh-CN" altLang="en-US" sz="2000" dirty="0"/>
              <a:t>细胞和</a:t>
            </a:r>
            <a:r>
              <a:rPr lang="zh-CN" altLang="en-US" sz="2000" b="1" dirty="0">
                <a:solidFill>
                  <a:srgbClr val="0033CC"/>
                </a:solidFill>
              </a:rPr>
              <a:t>上皮样</a:t>
            </a:r>
            <a:r>
              <a:rPr lang="zh-CN" altLang="en-US" sz="2000" dirty="0"/>
              <a:t>细胞</a:t>
            </a:r>
            <a:endParaRPr lang="en-US" altLang="zh-CN" sz="2000" dirty="0"/>
          </a:p>
          <a:p>
            <a:pPr>
              <a:lnSpc>
                <a:spcPct val="150000"/>
              </a:lnSpc>
              <a:spcAft>
                <a:spcPts val="600"/>
              </a:spcAft>
            </a:pPr>
            <a:r>
              <a:rPr lang="zh-CN" altLang="en-US" sz="2000" b="1" dirty="0">
                <a:solidFill>
                  <a:srgbClr val="0033CC"/>
                </a:solidFill>
              </a:rPr>
              <a:t>贴壁培养</a:t>
            </a:r>
            <a:r>
              <a:rPr lang="zh-CN" altLang="en-US" sz="2000" dirty="0"/>
              <a:t>和</a:t>
            </a:r>
            <a:r>
              <a:rPr lang="zh-CN" altLang="en-US" sz="2000" b="1" dirty="0">
                <a:solidFill>
                  <a:srgbClr val="0033CC"/>
                </a:solidFill>
              </a:rPr>
              <a:t>悬浮培养</a:t>
            </a:r>
          </a:p>
          <a:p>
            <a:pPr>
              <a:lnSpc>
                <a:spcPct val="150000"/>
              </a:lnSpc>
              <a:spcAft>
                <a:spcPts val="600"/>
              </a:spcAft>
            </a:pPr>
            <a:endParaRPr lang="zh-CN" altLang="en-US" sz="2000" dirty="0"/>
          </a:p>
        </p:txBody>
      </p:sp>
      <p:sp>
        <p:nvSpPr>
          <p:cNvPr id="2" name="矩形 1">
            <a:extLst>
              <a:ext uri="{FF2B5EF4-FFF2-40B4-BE49-F238E27FC236}">
                <a16:creationId xmlns:a16="http://schemas.microsoft.com/office/drawing/2014/main" id="{5CFCA0EE-83E5-4D31-A25B-A0F0AE403B4E}"/>
              </a:ext>
            </a:extLst>
          </p:cNvPr>
          <p:cNvSpPr/>
          <p:nvPr/>
        </p:nvSpPr>
        <p:spPr>
          <a:xfrm>
            <a:off x="600250" y="5949483"/>
            <a:ext cx="7450056" cy="705321"/>
          </a:xfrm>
          <a:prstGeom prst="rect">
            <a:avLst/>
          </a:prstGeom>
        </p:spPr>
        <p:txBody>
          <a:bodyPr wrap="square">
            <a:spAutoFit/>
          </a:bodyPr>
          <a:lstStyle/>
          <a:p>
            <a:pPr algn="ctr">
              <a:lnSpc>
                <a:spcPts val="2200"/>
              </a:lnSpc>
              <a:spcBef>
                <a:spcPts val="600"/>
              </a:spcBef>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2-28 </a:t>
            </a:r>
            <a:r>
              <a:rPr lang="zh-CN" altLang="en-US" sz="1600" b="1" dirty="0">
                <a:solidFill>
                  <a:srgbClr val="0033CC"/>
                </a:solidFill>
                <a:latin typeface="Arial" panose="020B0604020202020204" pitchFamily="34" charset="0"/>
                <a:ea typeface="微软雅黑" panose="020B0503020204020204" pitchFamily="34" charset="-122"/>
              </a:rPr>
              <a:t>体外培养的细胞</a:t>
            </a:r>
          </a:p>
          <a:p>
            <a:pPr algn="ctr">
              <a:lnSpc>
                <a:spcPts val="2200"/>
              </a:lnSpc>
              <a:spcBef>
                <a:spcPts val="600"/>
              </a:spcBef>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长满单导的牛肾原代细胞。</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正在生长分裂的</a:t>
            </a:r>
            <a:r>
              <a:rPr lang="en-US" altLang="zh-CN" sz="1400" dirty="0">
                <a:latin typeface="Arial" panose="020B0604020202020204" pitchFamily="34" charset="0"/>
                <a:ea typeface="微软雅黑" panose="020B0503020204020204" pitchFamily="34" charset="-122"/>
              </a:rPr>
              <a:t>HeLa </a:t>
            </a:r>
            <a:r>
              <a:rPr lang="zh-CN" altLang="en-US" sz="1400" dirty="0">
                <a:latin typeface="Arial" panose="020B0604020202020204" pitchFamily="34" charset="0"/>
                <a:ea typeface="微软雅黑" panose="020B0503020204020204" pitchFamily="34" charset="-122"/>
              </a:rPr>
              <a:t>细胞。</a:t>
            </a:r>
            <a:r>
              <a:rPr lang="en-US" altLang="zh-CN" sz="1400" dirty="0">
                <a:latin typeface="Arial" panose="020B0604020202020204" pitchFamily="34" charset="0"/>
                <a:ea typeface="微软雅黑" panose="020B0503020204020204" pitchFamily="34" charset="-122"/>
              </a:rPr>
              <a:t>C. </a:t>
            </a:r>
            <a:r>
              <a:rPr lang="zh-CN" altLang="en-US" sz="1400" dirty="0">
                <a:latin typeface="Arial" panose="020B0604020202020204" pitchFamily="34" charset="0"/>
                <a:ea typeface="微软雅黑" panose="020B0503020204020204" pitchFamily="34" charset="-122"/>
              </a:rPr>
              <a:t>长满单层的</a:t>
            </a:r>
            <a:r>
              <a:rPr lang="en-US" altLang="zh-CN" sz="1400" dirty="0">
                <a:latin typeface="Arial" panose="020B0604020202020204" pitchFamily="34" charset="0"/>
                <a:ea typeface="微软雅黑" panose="020B0503020204020204" pitchFamily="34" charset="-122"/>
              </a:rPr>
              <a:t>CHO </a:t>
            </a:r>
            <a:r>
              <a:rPr lang="zh-CN" altLang="en-US" sz="1400" dirty="0">
                <a:latin typeface="Arial" panose="020B0604020202020204" pitchFamily="34" charset="0"/>
                <a:ea typeface="微软雅黑" panose="020B0503020204020204" pitchFamily="34" charset="-122"/>
              </a:rPr>
              <a:t>原代细胞</a:t>
            </a:r>
          </a:p>
        </p:txBody>
      </p:sp>
      <p:pic>
        <p:nvPicPr>
          <p:cNvPr id="5" name="图片 4">
            <a:extLst>
              <a:ext uri="{FF2B5EF4-FFF2-40B4-BE49-F238E27FC236}">
                <a16:creationId xmlns:a16="http://schemas.microsoft.com/office/drawing/2014/main" id="{377D57B9-259E-4306-AC68-9C5C7F15554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81698" y="0"/>
            <a:ext cx="2795902" cy="6858000"/>
          </a:xfrm>
          <a:prstGeom prst="rect">
            <a:avLst/>
          </a:prstGeom>
        </p:spPr>
      </p:pic>
    </p:spTree>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FE858BF-DD99-4368-A192-DF515683C0B8}"/>
              </a:ext>
            </a:extLst>
          </p:cNvPr>
          <p:cNvSpPr>
            <a:spLocks noGrp="1"/>
          </p:cNvSpPr>
          <p:nvPr>
            <p:ph type="title"/>
          </p:nvPr>
        </p:nvSpPr>
        <p:spPr/>
        <p:txBody>
          <a:bodyPr/>
          <a:lstStyle/>
          <a:p>
            <a:r>
              <a:rPr lang="zh-CN" altLang="en-US" dirty="0"/>
              <a:t>（一）动物细胞培养</a:t>
            </a:r>
          </a:p>
        </p:txBody>
      </p:sp>
      <p:pic>
        <p:nvPicPr>
          <p:cNvPr id="6" name="图片 5">
            <a:extLst>
              <a:ext uri="{FF2B5EF4-FFF2-40B4-BE49-F238E27FC236}">
                <a16:creationId xmlns:a16="http://schemas.microsoft.com/office/drawing/2014/main" id="{0ABF5B11-255B-4A81-9B79-9E7C377A56C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75944" y="1293722"/>
            <a:ext cx="10040112" cy="5361082"/>
          </a:xfrm>
          <a:prstGeom prst="rect">
            <a:avLst/>
          </a:prstGeom>
        </p:spPr>
      </p:pic>
    </p:spTree>
    <p:extLst>
      <p:ext uri="{BB962C8B-B14F-4D97-AF65-F5344CB8AC3E}">
        <p14:creationId xmlns:p14="http://schemas.microsoft.com/office/powerpoint/2010/main" val="3943808528"/>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a:extLst>
              <a:ext uri="{FF2B5EF4-FFF2-40B4-BE49-F238E27FC236}">
                <a16:creationId xmlns:a16="http://schemas.microsoft.com/office/drawing/2014/main" id="{27A483A7-EB34-4CD0-A530-816F014A6471}"/>
              </a:ext>
            </a:extLst>
          </p:cNvPr>
          <p:cNvSpPr>
            <a:spLocks noGrp="1"/>
          </p:cNvSpPr>
          <p:nvPr>
            <p:ph type="title"/>
          </p:nvPr>
        </p:nvSpPr>
        <p:spPr/>
        <p:txBody>
          <a:bodyPr/>
          <a:lstStyle/>
          <a:p>
            <a:pPr algn="l" eaLnBrk="1" hangingPunct="1"/>
            <a:r>
              <a:rPr lang="zh-CN" altLang="en-US" dirty="0"/>
              <a:t>一、光学显微镜 </a:t>
            </a:r>
            <a:r>
              <a:rPr lang="en-US" altLang="zh-CN" dirty="0"/>
              <a:t>(light microscope)</a:t>
            </a:r>
            <a:endParaRPr lang="zh-CN" altLang="en-US" dirty="0"/>
          </a:p>
        </p:txBody>
      </p:sp>
      <p:sp>
        <p:nvSpPr>
          <p:cNvPr id="10243" name="内容占位符 2">
            <a:extLst>
              <a:ext uri="{FF2B5EF4-FFF2-40B4-BE49-F238E27FC236}">
                <a16:creationId xmlns:a16="http://schemas.microsoft.com/office/drawing/2014/main" id="{148F5ECE-F7A7-44B0-BEF2-EAF0F832AA47}"/>
              </a:ext>
            </a:extLst>
          </p:cNvPr>
          <p:cNvSpPr>
            <a:spLocks noGrp="1"/>
          </p:cNvSpPr>
          <p:nvPr>
            <p:ph idx="1"/>
          </p:nvPr>
        </p:nvSpPr>
        <p:spPr>
          <a:xfrm>
            <a:off x="824366" y="1092200"/>
            <a:ext cx="7659234" cy="2622550"/>
          </a:xfrm>
        </p:spPr>
        <p:txBody>
          <a:bodyPr>
            <a:normAutofit/>
          </a:bodyPr>
          <a:lstStyle/>
          <a:p>
            <a:pPr eaLnBrk="1" hangingPunct="1">
              <a:lnSpc>
                <a:spcPct val="150000"/>
              </a:lnSpc>
            </a:pPr>
            <a:r>
              <a:rPr lang="zh-CN" altLang="en-US" sz="2400" dirty="0"/>
              <a:t>从细胞的发现、细胞学说的建立，直至今天光学显微镜仍然是细胞生物学研究的重要工具</a:t>
            </a:r>
          </a:p>
        </p:txBody>
      </p:sp>
      <p:pic>
        <p:nvPicPr>
          <p:cNvPr id="10244" name="图片 1">
            <a:extLst>
              <a:ext uri="{FF2B5EF4-FFF2-40B4-BE49-F238E27FC236}">
                <a16:creationId xmlns:a16="http://schemas.microsoft.com/office/drawing/2014/main" id="{B4C12B97-2432-4625-9296-D5717F953C5D}"/>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74062" y="1620837"/>
            <a:ext cx="3513138" cy="517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DE4DBE68-8323-4911-9A10-82E9B8EB0CE3}"/>
              </a:ext>
            </a:extLst>
          </p:cNvPr>
          <p:cNvSpPr>
            <a:spLocks noChangeArrowheads="1"/>
          </p:cNvSpPr>
          <p:nvPr/>
        </p:nvSpPr>
        <p:spPr bwMode="auto">
          <a:xfrm>
            <a:off x="1091066" y="2937012"/>
            <a:ext cx="6909934" cy="112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marL="457200" indent="-457200" eaLnBrk="1" hangingPunct="1">
              <a:lnSpc>
                <a:spcPct val="150000"/>
              </a:lnSpc>
              <a:spcBef>
                <a:spcPct val="0"/>
              </a:spcBef>
              <a:buFontTx/>
              <a:buAutoNum type="arabicPeriod"/>
            </a:pPr>
            <a:r>
              <a:rPr lang="zh-CN" altLang="en-US" sz="2400" b="1" dirty="0">
                <a:solidFill>
                  <a:srgbClr val="0033CC"/>
                </a:solidFill>
              </a:rPr>
              <a:t>目镜             </a:t>
            </a:r>
            <a:r>
              <a:rPr lang="en-US" altLang="zh-CN" sz="2400" b="1" dirty="0">
                <a:solidFill>
                  <a:srgbClr val="0033CC"/>
                </a:solidFill>
              </a:rPr>
              <a:t>2. </a:t>
            </a:r>
            <a:r>
              <a:rPr lang="zh-CN" altLang="en-US" sz="2400" b="1" dirty="0">
                <a:solidFill>
                  <a:srgbClr val="0033CC"/>
                </a:solidFill>
              </a:rPr>
              <a:t>准焦螺旋           </a:t>
            </a:r>
            <a:r>
              <a:rPr lang="en-US" altLang="zh-CN" sz="2400" b="1" dirty="0">
                <a:solidFill>
                  <a:srgbClr val="0033CC"/>
                </a:solidFill>
              </a:rPr>
              <a:t>3. </a:t>
            </a:r>
            <a:r>
              <a:rPr lang="zh-CN" altLang="en-US" sz="2400" b="1" dirty="0">
                <a:solidFill>
                  <a:srgbClr val="0033CC"/>
                </a:solidFill>
              </a:rPr>
              <a:t>物镜</a:t>
            </a:r>
            <a:endParaRPr lang="en-US" altLang="zh-CN" sz="2400" b="1" dirty="0">
              <a:solidFill>
                <a:srgbClr val="0033CC"/>
              </a:solidFill>
            </a:endParaRPr>
          </a:p>
          <a:p>
            <a:pPr eaLnBrk="1" hangingPunct="1">
              <a:lnSpc>
                <a:spcPct val="150000"/>
              </a:lnSpc>
              <a:spcBef>
                <a:spcPct val="0"/>
              </a:spcBef>
              <a:buNone/>
            </a:pPr>
            <a:r>
              <a:rPr lang="en-US" altLang="zh-CN" sz="2400" b="1" dirty="0">
                <a:solidFill>
                  <a:srgbClr val="0033CC"/>
                </a:solidFill>
              </a:rPr>
              <a:t>4. </a:t>
            </a:r>
            <a:r>
              <a:rPr lang="zh-CN" altLang="en-US" sz="2400" b="1" dirty="0">
                <a:solidFill>
                  <a:srgbClr val="0033CC"/>
                </a:solidFill>
              </a:rPr>
              <a:t>载物台            </a:t>
            </a:r>
            <a:r>
              <a:rPr lang="en-US" altLang="zh-CN" sz="2400" b="1" dirty="0">
                <a:solidFill>
                  <a:srgbClr val="0033CC"/>
                </a:solidFill>
              </a:rPr>
              <a:t>5. </a:t>
            </a:r>
            <a:r>
              <a:rPr lang="zh-CN" altLang="en-US" sz="2400" b="1" dirty="0">
                <a:solidFill>
                  <a:srgbClr val="0033CC"/>
                </a:solidFill>
              </a:rPr>
              <a:t>反光镜</a:t>
            </a:r>
            <a:endParaRPr lang="en-US" altLang="zh-CN" sz="2400" b="1" dirty="0">
              <a:solidFill>
                <a:srgbClr val="0033CC"/>
              </a:solidFill>
            </a:endParaRPr>
          </a:p>
        </p:txBody>
      </p:sp>
      <p:sp>
        <p:nvSpPr>
          <p:cNvPr id="6" name="Text Box 8">
            <a:extLst>
              <a:ext uri="{FF2B5EF4-FFF2-40B4-BE49-F238E27FC236}">
                <a16:creationId xmlns:a16="http://schemas.microsoft.com/office/drawing/2014/main" id="{AB46AC19-BD00-4BB0-B455-CFB625FF5542}"/>
              </a:ext>
            </a:extLst>
          </p:cNvPr>
          <p:cNvSpPr txBox="1">
            <a:spLocks noChangeArrowheads="1"/>
          </p:cNvSpPr>
          <p:nvPr/>
        </p:nvSpPr>
        <p:spPr bwMode="auto">
          <a:xfrm>
            <a:off x="1091066" y="5110162"/>
            <a:ext cx="5076825" cy="1169551"/>
          </a:xfrm>
          <a:prstGeom prst="rect">
            <a:avLst/>
          </a:prstGeom>
          <a:solidFill>
            <a:srgbClr val="003366"/>
          </a:solidFill>
          <a:ln>
            <a:noFill/>
          </a:ln>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50000"/>
              </a:spcBef>
              <a:buFontTx/>
              <a:buNone/>
            </a:pPr>
            <a:r>
              <a:rPr lang="en-US" altLang="zh-CN" sz="2800" b="1" dirty="0">
                <a:solidFill>
                  <a:srgbClr val="FFC000"/>
                </a:solidFill>
                <a:latin typeface="黑体" panose="02010609060101010101" pitchFamily="49" charset="-122"/>
              </a:rPr>
              <a:t>※ </a:t>
            </a:r>
            <a:r>
              <a:rPr lang="zh-CN" altLang="en-US" sz="2800" b="1" dirty="0">
                <a:solidFill>
                  <a:srgbClr val="FFC000"/>
                </a:solidFill>
                <a:latin typeface="黑体" panose="02010609060101010101" pitchFamily="49" charset="-122"/>
              </a:rPr>
              <a:t>组成部分？成像原理？</a:t>
            </a:r>
          </a:p>
          <a:p>
            <a:pPr eaLnBrk="1" hangingPunct="1">
              <a:spcBef>
                <a:spcPct val="50000"/>
              </a:spcBef>
              <a:buFontTx/>
              <a:buNone/>
            </a:pPr>
            <a:r>
              <a:rPr lang="en-US" altLang="zh-CN" sz="2800" b="1" dirty="0">
                <a:solidFill>
                  <a:srgbClr val="FFC000"/>
                </a:solidFill>
                <a:latin typeface="黑体" panose="02010609060101010101" pitchFamily="49" charset="-122"/>
              </a:rPr>
              <a:t>※ </a:t>
            </a:r>
            <a:r>
              <a:rPr lang="zh-CN" altLang="en-US" sz="2800" b="1" dirty="0">
                <a:solidFill>
                  <a:srgbClr val="FFC000"/>
                </a:solidFill>
                <a:latin typeface="黑体" panose="02010609060101010101" pitchFamily="49" charset="-122"/>
              </a:rPr>
              <a:t>样品制备？</a:t>
            </a:r>
          </a:p>
        </p:txBody>
      </p:sp>
    </p:spTree>
    <p:extLst>
      <p:ext uri="{BB962C8B-B14F-4D97-AF65-F5344CB8AC3E}">
        <p14:creationId xmlns:p14="http://schemas.microsoft.com/office/powerpoint/2010/main" val="255936403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a:extLst>
              <a:ext uri="{FF2B5EF4-FFF2-40B4-BE49-F238E27FC236}">
                <a16:creationId xmlns:a16="http://schemas.microsoft.com/office/drawing/2014/main" id="{2DD73926-33E7-4107-B116-7F3BE34DD635}"/>
              </a:ext>
            </a:extLst>
          </p:cNvPr>
          <p:cNvSpPr>
            <a:spLocks noGrp="1"/>
          </p:cNvSpPr>
          <p:nvPr>
            <p:ph type="title"/>
          </p:nvPr>
        </p:nvSpPr>
        <p:spPr/>
        <p:txBody>
          <a:bodyPr/>
          <a:lstStyle/>
          <a:p>
            <a:r>
              <a:rPr lang="zh-CN" altLang="en-US" dirty="0"/>
              <a:t>（二）植物细胞培养</a:t>
            </a:r>
          </a:p>
        </p:txBody>
      </p:sp>
      <p:sp>
        <p:nvSpPr>
          <p:cNvPr id="63491" name="内容占位符 2">
            <a:extLst>
              <a:ext uri="{FF2B5EF4-FFF2-40B4-BE49-F238E27FC236}">
                <a16:creationId xmlns:a16="http://schemas.microsoft.com/office/drawing/2014/main" id="{4AC1DE42-77DE-4B81-BCA5-E8189EF01A84}"/>
              </a:ext>
            </a:extLst>
          </p:cNvPr>
          <p:cNvSpPr>
            <a:spLocks noGrp="1"/>
          </p:cNvSpPr>
          <p:nvPr>
            <p:ph idx="1"/>
          </p:nvPr>
        </p:nvSpPr>
        <p:spPr>
          <a:xfrm>
            <a:off x="824367" y="1412875"/>
            <a:ext cx="4928733" cy="4927600"/>
          </a:xfrm>
        </p:spPr>
        <p:txBody>
          <a:bodyPr>
            <a:normAutofit/>
          </a:bodyPr>
          <a:lstStyle/>
          <a:p>
            <a:pPr>
              <a:lnSpc>
                <a:spcPct val="200000"/>
              </a:lnSpc>
              <a:spcAft>
                <a:spcPts val="600"/>
              </a:spcAft>
            </a:pPr>
            <a:r>
              <a:rPr lang="zh-CN" altLang="en-US" sz="2400" b="1" dirty="0">
                <a:solidFill>
                  <a:srgbClr val="0033CC"/>
                </a:solidFill>
              </a:rPr>
              <a:t>单倍体细胞培养：</a:t>
            </a:r>
            <a:r>
              <a:rPr lang="zh-CN" altLang="en-US" sz="2000" dirty="0"/>
              <a:t>主要用花药在人工培养基上进行培养。可以从小孢子（雄性生殖细胞）直接发育成胚状体，然后长成单倍体植株；或者通过愈伤组织诱导分化出芽和根，最终长成植株</a:t>
            </a:r>
          </a:p>
        </p:txBody>
      </p:sp>
      <p:pic>
        <p:nvPicPr>
          <p:cNvPr id="63492" name="Picture 4">
            <a:extLst>
              <a:ext uri="{FF2B5EF4-FFF2-40B4-BE49-F238E27FC236}">
                <a16:creationId xmlns:a16="http://schemas.microsoft.com/office/drawing/2014/main" id="{D7D0D778-71BB-4217-B657-ABD7BA80349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004050" y="731954"/>
            <a:ext cx="4541838" cy="592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内容占位符 2">
            <a:extLst>
              <a:ext uri="{FF2B5EF4-FFF2-40B4-BE49-F238E27FC236}">
                <a16:creationId xmlns:a16="http://schemas.microsoft.com/office/drawing/2014/main" id="{3CEF90D1-4D26-4439-B5FD-947C99CDCDA6}"/>
              </a:ext>
            </a:extLst>
          </p:cNvPr>
          <p:cNvSpPr>
            <a:spLocks noGrp="1"/>
          </p:cNvSpPr>
          <p:nvPr>
            <p:ph idx="1"/>
          </p:nvPr>
        </p:nvSpPr>
        <p:spPr>
          <a:xfrm>
            <a:off x="824366" y="1165225"/>
            <a:ext cx="10491334" cy="5359400"/>
          </a:xfrm>
        </p:spPr>
        <p:txBody>
          <a:bodyPr>
            <a:normAutofit/>
          </a:bodyPr>
          <a:lstStyle/>
          <a:p>
            <a:pPr eaLnBrk="1" hangingPunct="1">
              <a:lnSpc>
                <a:spcPct val="150000"/>
              </a:lnSpc>
            </a:pPr>
            <a:r>
              <a:rPr lang="zh-CN" altLang="en-US" sz="2000" b="1" dirty="0">
                <a:solidFill>
                  <a:srgbClr val="0033CC"/>
                </a:solidFill>
              </a:rPr>
              <a:t>原生质体培养：</a:t>
            </a:r>
            <a:r>
              <a:rPr lang="zh-CN" altLang="en-US" sz="2000" dirty="0"/>
              <a:t>体细胞经纤维素酶处理去掉细胞壁的原生质体经诱导分化长成植株</a:t>
            </a:r>
          </a:p>
        </p:txBody>
      </p:sp>
      <p:pic>
        <p:nvPicPr>
          <p:cNvPr id="64516" name="图片 2">
            <a:extLst>
              <a:ext uri="{FF2B5EF4-FFF2-40B4-BE49-F238E27FC236}">
                <a16:creationId xmlns:a16="http://schemas.microsoft.com/office/drawing/2014/main" id="{A24C2283-20CA-4BC0-98BB-EB945330B4C1}"/>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113757" y="1898877"/>
            <a:ext cx="7964486" cy="4959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C86481FE-2C1B-4DA7-9062-DEA059E94C18}"/>
              </a:ext>
            </a:extLst>
          </p:cNvPr>
          <p:cNvSpPr>
            <a:spLocks noGrp="1"/>
          </p:cNvSpPr>
          <p:nvPr>
            <p:ph type="title"/>
          </p:nvPr>
        </p:nvSpPr>
        <p:spPr/>
        <p:txBody>
          <a:bodyPr/>
          <a:lstStyle/>
          <a:p>
            <a:r>
              <a:rPr lang="zh-CN" altLang="en-US" dirty="0"/>
              <a:t>（二）植物细胞培养</a:t>
            </a:r>
          </a:p>
        </p:txBody>
      </p:sp>
    </p:spTree>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a:extLst>
              <a:ext uri="{FF2B5EF4-FFF2-40B4-BE49-F238E27FC236}">
                <a16:creationId xmlns:a16="http://schemas.microsoft.com/office/drawing/2014/main" id="{E4F83332-6354-4DEB-AB82-4D95F4F7C03A}"/>
              </a:ext>
            </a:extLst>
          </p:cNvPr>
          <p:cNvSpPr>
            <a:spLocks noGrp="1"/>
          </p:cNvSpPr>
          <p:nvPr>
            <p:ph type="title"/>
          </p:nvPr>
        </p:nvSpPr>
        <p:spPr/>
        <p:txBody>
          <a:bodyPr/>
          <a:lstStyle/>
          <a:p>
            <a:pPr algn="l" eaLnBrk="1" hangingPunct="1"/>
            <a:r>
              <a:rPr lang="zh-CN" altLang="en-US" dirty="0"/>
              <a:t>二、细胞工程</a:t>
            </a:r>
          </a:p>
        </p:txBody>
      </p:sp>
      <p:pic>
        <p:nvPicPr>
          <p:cNvPr id="66563" name="图片 2">
            <a:extLst>
              <a:ext uri="{FF2B5EF4-FFF2-40B4-BE49-F238E27FC236}">
                <a16:creationId xmlns:a16="http://schemas.microsoft.com/office/drawing/2014/main" id="{823E7EE9-A45D-4DD3-BCAB-81D16028CDB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57551" y="1132898"/>
            <a:ext cx="5676899" cy="5725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a:extLst>
              <a:ext uri="{FF2B5EF4-FFF2-40B4-BE49-F238E27FC236}">
                <a16:creationId xmlns:a16="http://schemas.microsoft.com/office/drawing/2014/main" id="{2ADBB385-A01C-4C26-BF09-509793FD8AED}"/>
              </a:ext>
            </a:extLst>
          </p:cNvPr>
          <p:cNvSpPr>
            <a:spLocks noGrp="1"/>
          </p:cNvSpPr>
          <p:nvPr>
            <p:ph type="title"/>
          </p:nvPr>
        </p:nvSpPr>
        <p:spPr/>
        <p:txBody>
          <a:bodyPr/>
          <a:lstStyle/>
          <a:p>
            <a:pPr algn="l" eaLnBrk="1" hangingPunct="1"/>
            <a:r>
              <a:rPr lang="zh-CN" altLang="en-US"/>
              <a:t>（一）细胞融合与单克隆抗体技术</a:t>
            </a:r>
          </a:p>
        </p:txBody>
      </p:sp>
      <p:sp>
        <p:nvSpPr>
          <p:cNvPr id="68611" name="内容占位符 2">
            <a:extLst>
              <a:ext uri="{FF2B5EF4-FFF2-40B4-BE49-F238E27FC236}">
                <a16:creationId xmlns:a16="http://schemas.microsoft.com/office/drawing/2014/main" id="{C5B4FA80-7A96-48E7-A6F7-A0A523F09D4C}"/>
              </a:ext>
            </a:extLst>
          </p:cNvPr>
          <p:cNvSpPr>
            <a:spLocks noGrp="1"/>
          </p:cNvSpPr>
          <p:nvPr>
            <p:ph idx="1"/>
          </p:nvPr>
        </p:nvSpPr>
        <p:spPr>
          <a:xfrm>
            <a:off x="1282701" y="1395413"/>
            <a:ext cx="4043363" cy="5359400"/>
          </a:xfrm>
        </p:spPr>
        <p:txBody>
          <a:bodyPr>
            <a:normAutofit/>
          </a:bodyPr>
          <a:lstStyle/>
          <a:p>
            <a:pPr>
              <a:lnSpc>
                <a:spcPct val="150000"/>
              </a:lnSpc>
            </a:pPr>
            <a:r>
              <a:rPr lang="zh-CN" altLang="en-US" sz="2400" b="1" dirty="0"/>
              <a:t>细胞融合</a:t>
            </a:r>
            <a:endParaRPr lang="en-US" altLang="zh-CN" sz="2400" b="1" dirty="0"/>
          </a:p>
          <a:p>
            <a:pPr lvl="1">
              <a:lnSpc>
                <a:spcPct val="150000"/>
              </a:lnSpc>
            </a:pPr>
            <a:r>
              <a:rPr lang="zh-CN" altLang="en-US" dirty="0">
                <a:solidFill>
                  <a:srgbClr val="0033CC"/>
                </a:solidFill>
              </a:rPr>
              <a:t>灭活的病毒</a:t>
            </a:r>
            <a:endParaRPr lang="en-US" altLang="zh-CN" dirty="0">
              <a:solidFill>
                <a:srgbClr val="0033CC"/>
              </a:solidFill>
            </a:endParaRPr>
          </a:p>
          <a:p>
            <a:pPr lvl="1">
              <a:lnSpc>
                <a:spcPct val="150000"/>
              </a:lnSpc>
            </a:pPr>
            <a:r>
              <a:rPr lang="zh-CN" altLang="en-US" dirty="0">
                <a:solidFill>
                  <a:srgbClr val="0033CC"/>
                </a:solidFill>
              </a:rPr>
              <a:t>化学物质（如</a:t>
            </a:r>
            <a:r>
              <a:rPr lang="en-US" altLang="zh-CN" dirty="0">
                <a:solidFill>
                  <a:srgbClr val="0033CC"/>
                </a:solidFill>
              </a:rPr>
              <a:t>PEG</a:t>
            </a:r>
            <a:r>
              <a:rPr lang="zh-CN" altLang="en-US" dirty="0">
                <a:solidFill>
                  <a:srgbClr val="0033CC"/>
                </a:solidFill>
              </a:rPr>
              <a:t>）</a:t>
            </a:r>
            <a:endParaRPr lang="en-US" altLang="zh-CN" dirty="0">
              <a:solidFill>
                <a:srgbClr val="0033CC"/>
              </a:solidFill>
            </a:endParaRPr>
          </a:p>
          <a:p>
            <a:pPr lvl="1">
              <a:lnSpc>
                <a:spcPct val="150000"/>
              </a:lnSpc>
            </a:pPr>
            <a:r>
              <a:rPr lang="zh-CN" altLang="en-US" dirty="0">
                <a:solidFill>
                  <a:srgbClr val="0033CC"/>
                </a:solidFill>
              </a:rPr>
              <a:t>电融合</a:t>
            </a:r>
            <a:endParaRPr lang="en-US" altLang="zh-CN" dirty="0">
              <a:solidFill>
                <a:srgbClr val="0033CC"/>
              </a:solidFill>
            </a:endParaRPr>
          </a:p>
          <a:p>
            <a:pPr>
              <a:lnSpc>
                <a:spcPct val="150000"/>
              </a:lnSpc>
            </a:pPr>
            <a:r>
              <a:rPr lang="zh-CN" altLang="en-US" sz="2400" b="1" dirty="0"/>
              <a:t>同核体</a:t>
            </a:r>
            <a:r>
              <a:rPr lang="zh-CN" altLang="en-US" sz="2000" dirty="0"/>
              <a:t>（</a:t>
            </a:r>
            <a:r>
              <a:rPr lang="en-US" altLang="zh-CN" sz="2000" dirty="0" err="1"/>
              <a:t>homokaryon</a:t>
            </a:r>
            <a:r>
              <a:rPr lang="zh-CN" altLang="en-US" sz="2000" dirty="0"/>
              <a:t>）</a:t>
            </a:r>
            <a:endParaRPr lang="en-US" altLang="zh-CN" sz="2000" dirty="0"/>
          </a:p>
          <a:p>
            <a:pPr>
              <a:lnSpc>
                <a:spcPct val="150000"/>
              </a:lnSpc>
            </a:pPr>
            <a:r>
              <a:rPr lang="zh-CN" altLang="en-US" sz="2400" b="1" dirty="0"/>
              <a:t>异核体</a:t>
            </a:r>
            <a:r>
              <a:rPr lang="zh-CN" altLang="en-US" sz="2000" dirty="0"/>
              <a:t>（</a:t>
            </a:r>
            <a:r>
              <a:rPr lang="en-US" altLang="zh-CN" sz="2000" dirty="0"/>
              <a:t>heterokaryon</a:t>
            </a:r>
            <a:r>
              <a:rPr lang="zh-CN" altLang="en-US" sz="2000" dirty="0"/>
              <a:t>）</a:t>
            </a:r>
            <a:endParaRPr lang="en-US" altLang="zh-CN" sz="2000" dirty="0"/>
          </a:p>
          <a:p>
            <a:pPr>
              <a:lnSpc>
                <a:spcPct val="150000"/>
              </a:lnSpc>
            </a:pPr>
            <a:r>
              <a:rPr lang="zh-CN" altLang="en-US" sz="2400" b="1" dirty="0"/>
              <a:t>合核体</a:t>
            </a:r>
            <a:r>
              <a:rPr lang="zh-CN" altLang="en-US" sz="2000" dirty="0"/>
              <a:t>（</a:t>
            </a:r>
            <a:r>
              <a:rPr lang="en-US" altLang="zh-CN" sz="2000" dirty="0" err="1"/>
              <a:t>synkaryon</a:t>
            </a:r>
            <a:r>
              <a:rPr lang="zh-CN" altLang="en-US" sz="2000" dirty="0"/>
              <a:t>）</a:t>
            </a:r>
          </a:p>
        </p:txBody>
      </p:sp>
      <p:pic>
        <p:nvPicPr>
          <p:cNvPr id="68612" name="图片 13" descr="2005_7_20_131707342.jpg">
            <a:extLst>
              <a:ext uri="{FF2B5EF4-FFF2-40B4-BE49-F238E27FC236}">
                <a16:creationId xmlns:a16="http://schemas.microsoft.com/office/drawing/2014/main" id="{7FA50C68-59B2-4359-BD39-922A2ACB8280}"/>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96000" y="1034958"/>
            <a:ext cx="5163004" cy="5719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a:extLst>
              <a:ext uri="{FF2B5EF4-FFF2-40B4-BE49-F238E27FC236}">
                <a16:creationId xmlns:a16="http://schemas.microsoft.com/office/drawing/2014/main" id="{F157426A-2A8E-4CDA-B98D-836C6180DA68}"/>
              </a:ext>
            </a:extLst>
          </p:cNvPr>
          <p:cNvSpPr>
            <a:spLocks noGrp="1"/>
          </p:cNvSpPr>
          <p:nvPr>
            <p:ph type="title"/>
          </p:nvPr>
        </p:nvSpPr>
        <p:spPr/>
        <p:txBody>
          <a:bodyPr/>
          <a:lstStyle/>
          <a:p>
            <a:r>
              <a:rPr lang="zh-CN" altLang="en-US" dirty="0"/>
              <a:t>单克隆抗体与多克隆抗体</a:t>
            </a:r>
          </a:p>
        </p:txBody>
      </p:sp>
      <p:pic>
        <p:nvPicPr>
          <p:cNvPr id="69635" name="Picture 4" descr="F04-20">
            <a:extLst>
              <a:ext uri="{FF2B5EF4-FFF2-40B4-BE49-F238E27FC236}">
                <a16:creationId xmlns:a16="http://schemas.microsoft.com/office/drawing/2014/main" id="{5B037995-FEC1-4861-948E-BAA747692F7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09801" y="990819"/>
            <a:ext cx="7772399" cy="586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168009-CAB4-48C2-88F6-2848605BB9F9}"/>
              </a:ext>
            </a:extLst>
          </p:cNvPr>
          <p:cNvSpPr>
            <a:spLocks noGrp="1"/>
          </p:cNvSpPr>
          <p:nvPr>
            <p:ph type="title"/>
          </p:nvPr>
        </p:nvSpPr>
        <p:spPr/>
        <p:txBody>
          <a:bodyPr/>
          <a:lstStyle/>
          <a:p>
            <a:r>
              <a:rPr lang="en-US" altLang="zh-CN" dirty="0"/>
              <a:t>The Nobel Prize in Physiology or Medicine 1984</a:t>
            </a:r>
            <a:endParaRPr lang="zh-CN" altLang="en-US" dirty="0"/>
          </a:p>
        </p:txBody>
      </p:sp>
      <p:pic>
        <p:nvPicPr>
          <p:cNvPr id="3" name="图片 2">
            <a:extLst>
              <a:ext uri="{FF2B5EF4-FFF2-40B4-BE49-F238E27FC236}">
                <a16:creationId xmlns:a16="http://schemas.microsoft.com/office/drawing/2014/main" id="{4B06F46C-6F70-4FA1-AA7C-440DF62B4FB6}"/>
              </a:ext>
            </a:extLst>
          </p:cNvPr>
          <p:cNvPicPr>
            <a:picLocks noChangeAspect="1"/>
          </p:cNvPicPr>
          <p:nvPr/>
        </p:nvPicPr>
        <p:blipFill>
          <a:blip r:embed="rId2"/>
          <a:stretch>
            <a:fillRect/>
          </a:stretch>
        </p:blipFill>
        <p:spPr>
          <a:xfrm>
            <a:off x="2357905" y="1346385"/>
            <a:ext cx="7476190" cy="4523809"/>
          </a:xfrm>
          <a:prstGeom prst="rect">
            <a:avLst/>
          </a:prstGeom>
        </p:spPr>
      </p:pic>
      <p:sp>
        <p:nvSpPr>
          <p:cNvPr id="4" name="矩形 3">
            <a:extLst>
              <a:ext uri="{FF2B5EF4-FFF2-40B4-BE49-F238E27FC236}">
                <a16:creationId xmlns:a16="http://schemas.microsoft.com/office/drawing/2014/main" id="{C8E53CD0-138C-48E7-9E04-A54ABC5D78C3}"/>
              </a:ext>
            </a:extLst>
          </p:cNvPr>
          <p:cNvSpPr/>
          <p:nvPr/>
        </p:nvSpPr>
        <p:spPr>
          <a:xfrm>
            <a:off x="950259" y="5890344"/>
            <a:ext cx="10291483" cy="872034"/>
          </a:xfrm>
          <a:prstGeom prst="rect">
            <a:avLst/>
          </a:prstGeom>
        </p:spPr>
        <p:txBody>
          <a:bodyPr wrap="square">
            <a:spAutoFit/>
          </a:bodyPr>
          <a:lstStyle/>
          <a:p>
            <a:pPr algn="ctr">
              <a:lnSpc>
                <a:spcPct val="150000"/>
              </a:lnSpc>
            </a:pPr>
            <a:r>
              <a:rPr lang="en-US" altLang="zh-CN" b="1" dirty="0">
                <a:solidFill>
                  <a:srgbClr val="0033CC"/>
                </a:solidFill>
                <a:latin typeface="Arial" panose="020B0604020202020204" pitchFamily="34" charset="0"/>
                <a:ea typeface="微软雅黑" panose="020B0503020204020204" pitchFamily="34" charset="-122"/>
              </a:rPr>
              <a:t> "for theories concerning the specificity in development and control of the immune system and the discovery of the principle for production of monoclonal antibodies."</a:t>
            </a:r>
            <a:endParaRPr lang="zh-CN" altLang="en-US" b="1" dirty="0">
              <a:solidFill>
                <a:srgbClr val="0033CC"/>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740846395"/>
      </p:ext>
    </p:extLst>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a:extLst>
              <a:ext uri="{FF2B5EF4-FFF2-40B4-BE49-F238E27FC236}">
                <a16:creationId xmlns:a16="http://schemas.microsoft.com/office/drawing/2014/main" id="{EAB158CA-8371-47A7-BF59-24E2CFA0D2B2}"/>
              </a:ext>
            </a:extLst>
          </p:cNvPr>
          <p:cNvSpPr>
            <a:spLocks noGrp="1"/>
          </p:cNvSpPr>
          <p:nvPr>
            <p:ph type="title"/>
          </p:nvPr>
        </p:nvSpPr>
        <p:spPr/>
        <p:txBody>
          <a:bodyPr/>
          <a:lstStyle/>
          <a:p>
            <a:r>
              <a:rPr lang="zh-CN" altLang="en-US" dirty="0"/>
              <a:t>单克隆抗体的制备</a:t>
            </a:r>
          </a:p>
        </p:txBody>
      </p:sp>
      <p:pic>
        <p:nvPicPr>
          <p:cNvPr id="70659" name="Picture 7" descr="03-14">
            <a:extLst>
              <a:ext uri="{FF2B5EF4-FFF2-40B4-BE49-F238E27FC236}">
                <a16:creationId xmlns:a16="http://schemas.microsoft.com/office/drawing/2014/main" id="{CD9F777D-547C-4D56-990E-7801AD51F4E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95825" y="1255716"/>
            <a:ext cx="7191375" cy="539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884237B1-C0AB-4F71-83F3-1F5338778DE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4366" y="1255716"/>
            <a:ext cx="3042784" cy="4714277"/>
          </a:xfrm>
          <a:prstGeom prst="rect">
            <a:avLst/>
          </a:prstGeom>
        </p:spPr>
      </p:pic>
      <p:sp>
        <p:nvSpPr>
          <p:cNvPr id="4" name="矩形 3">
            <a:extLst>
              <a:ext uri="{FF2B5EF4-FFF2-40B4-BE49-F238E27FC236}">
                <a16:creationId xmlns:a16="http://schemas.microsoft.com/office/drawing/2014/main" id="{8A9155FC-331E-4E14-8172-F6018B1C51CB}"/>
              </a:ext>
            </a:extLst>
          </p:cNvPr>
          <p:cNvSpPr/>
          <p:nvPr/>
        </p:nvSpPr>
        <p:spPr>
          <a:xfrm>
            <a:off x="481305" y="6302513"/>
            <a:ext cx="3728906" cy="352341"/>
          </a:xfrm>
          <a:prstGeom prst="rect">
            <a:avLst/>
          </a:prstGeom>
        </p:spPr>
        <p:txBody>
          <a:bodyPr wrap="square">
            <a:spAutoFit/>
          </a:bodyPr>
          <a:lstStyle/>
          <a:p>
            <a:pPr algn="ctr">
              <a:lnSpc>
                <a:spcPts val="2200"/>
              </a:lnSpc>
              <a:spcBef>
                <a:spcPts val="600"/>
              </a:spcBef>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2-29 </a:t>
            </a:r>
            <a:r>
              <a:rPr lang="zh-CN" altLang="en-US" sz="1600" b="1" dirty="0">
                <a:solidFill>
                  <a:srgbClr val="0033CC"/>
                </a:solidFill>
                <a:latin typeface="Arial" panose="020B0604020202020204" pitchFamily="34" charset="0"/>
                <a:ea typeface="微软雅黑" panose="020B0503020204020204" pitchFamily="34" charset="-122"/>
              </a:rPr>
              <a:t>单克隆抗体制备过程示意图</a:t>
            </a:r>
          </a:p>
        </p:txBody>
      </p:sp>
    </p:spTree>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a:extLst>
              <a:ext uri="{FF2B5EF4-FFF2-40B4-BE49-F238E27FC236}">
                <a16:creationId xmlns:a16="http://schemas.microsoft.com/office/drawing/2014/main" id="{2A36E806-0E43-4BA4-B84B-8447B6459D4B}"/>
              </a:ext>
            </a:extLst>
          </p:cNvPr>
          <p:cNvSpPr>
            <a:spLocks noGrp="1"/>
          </p:cNvSpPr>
          <p:nvPr>
            <p:ph type="title"/>
          </p:nvPr>
        </p:nvSpPr>
        <p:spPr/>
        <p:txBody>
          <a:bodyPr/>
          <a:lstStyle/>
          <a:p>
            <a:pPr algn="l" eaLnBrk="1" hangingPunct="1"/>
            <a:r>
              <a:rPr lang="zh-CN" altLang="en-US"/>
              <a:t>（二）显微操作技术与动物的克隆</a:t>
            </a:r>
          </a:p>
        </p:txBody>
      </p:sp>
      <p:sp>
        <p:nvSpPr>
          <p:cNvPr id="71683" name="内容占位符 2">
            <a:extLst>
              <a:ext uri="{FF2B5EF4-FFF2-40B4-BE49-F238E27FC236}">
                <a16:creationId xmlns:a16="http://schemas.microsoft.com/office/drawing/2014/main" id="{4748AE70-03DF-4285-8FAE-1514094EA621}"/>
              </a:ext>
            </a:extLst>
          </p:cNvPr>
          <p:cNvSpPr>
            <a:spLocks noGrp="1"/>
          </p:cNvSpPr>
          <p:nvPr>
            <p:ph idx="1"/>
          </p:nvPr>
        </p:nvSpPr>
        <p:spPr>
          <a:xfrm>
            <a:off x="824366" y="1196975"/>
            <a:ext cx="10631034" cy="5359400"/>
          </a:xfrm>
        </p:spPr>
        <p:txBody>
          <a:bodyPr>
            <a:normAutofit/>
          </a:bodyPr>
          <a:lstStyle/>
          <a:p>
            <a:pPr>
              <a:lnSpc>
                <a:spcPts val="3400"/>
              </a:lnSpc>
            </a:pPr>
            <a:r>
              <a:rPr lang="zh-CN" altLang="en-US" sz="2400" dirty="0"/>
              <a:t>细胞拆合：胞质体（</a:t>
            </a:r>
            <a:r>
              <a:rPr lang="en-US" altLang="zh-CN" sz="2400" dirty="0"/>
              <a:t>cytoplast</a:t>
            </a:r>
            <a:r>
              <a:rPr lang="zh-CN" altLang="en-US" sz="2400" dirty="0"/>
              <a:t>）和核体（</a:t>
            </a:r>
            <a:r>
              <a:rPr lang="en-US" altLang="zh-CN" sz="2400" dirty="0" err="1"/>
              <a:t>karyoplast</a:t>
            </a:r>
            <a:r>
              <a:rPr lang="zh-CN" altLang="en-US" sz="2400" dirty="0"/>
              <a:t>）</a:t>
            </a:r>
            <a:endParaRPr lang="en-US" altLang="zh-CN" sz="2400" dirty="0"/>
          </a:p>
          <a:p>
            <a:pPr lvl="1">
              <a:lnSpc>
                <a:spcPts val="3400"/>
              </a:lnSpc>
            </a:pPr>
            <a:r>
              <a:rPr lang="zh-CN" altLang="en-US" dirty="0">
                <a:solidFill>
                  <a:srgbClr val="0033CC"/>
                </a:solidFill>
              </a:rPr>
              <a:t>物理法：机械法或短波光</a:t>
            </a:r>
            <a:endParaRPr lang="en-US" altLang="zh-CN" dirty="0">
              <a:solidFill>
                <a:srgbClr val="0033CC"/>
              </a:solidFill>
            </a:endParaRPr>
          </a:p>
          <a:p>
            <a:pPr lvl="1">
              <a:lnSpc>
                <a:spcPts val="3400"/>
              </a:lnSpc>
            </a:pPr>
            <a:r>
              <a:rPr lang="zh-CN" altLang="en-US" dirty="0">
                <a:solidFill>
                  <a:srgbClr val="0033CC"/>
                </a:solidFill>
              </a:rPr>
              <a:t>化学法：细胞松弛素</a:t>
            </a:r>
            <a:endParaRPr lang="en-US" altLang="zh-CN" dirty="0">
              <a:solidFill>
                <a:srgbClr val="0033CC"/>
              </a:solidFill>
            </a:endParaRPr>
          </a:p>
          <a:p>
            <a:pPr>
              <a:lnSpc>
                <a:spcPts val="3400"/>
              </a:lnSpc>
            </a:pPr>
            <a:r>
              <a:rPr lang="zh-CN" altLang="en-US" sz="2400" dirty="0"/>
              <a:t>显微镜下用显微操作装置对细胞进行拆合或微量注射，如核移植、显微注射基因等</a:t>
            </a:r>
          </a:p>
        </p:txBody>
      </p:sp>
      <p:grpSp>
        <p:nvGrpSpPr>
          <p:cNvPr id="71684" name="组合 2">
            <a:extLst>
              <a:ext uri="{FF2B5EF4-FFF2-40B4-BE49-F238E27FC236}">
                <a16:creationId xmlns:a16="http://schemas.microsoft.com/office/drawing/2014/main" id="{017F70AA-A80C-417D-B90A-893DA4288A47}"/>
              </a:ext>
            </a:extLst>
          </p:cNvPr>
          <p:cNvGrpSpPr>
            <a:grpSpLocks/>
          </p:cNvGrpSpPr>
          <p:nvPr/>
        </p:nvGrpSpPr>
        <p:grpSpPr bwMode="auto">
          <a:xfrm>
            <a:off x="4094047" y="4035425"/>
            <a:ext cx="7778750" cy="2520950"/>
            <a:chOff x="857245" y="3711891"/>
            <a:chExt cx="7778804" cy="2520000"/>
          </a:xfrm>
        </p:grpSpPr>
        <p:pic>
          <p:nvPicPr>
            <p:cNvPr id="71685" name="Picture 4" descr="D:\编书\细胞生物学教材编写\第4版学习指南\Chapter 3 Fig\imagepage25.JPG">
              <a:extLst>
                <a:ext uri="{FF2B5EF4-FFF2-40B4-BE49-F238E27FC236}">
                  <a16:creationId xmlns:a16="http://schemas.microsoft.com/office/drawing/2014/main" id="{EAB2DA98-DFFB-4C09-828D-672FE7A8B94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57245" y="3711891"/>
              <a:ext cx="4002677"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6" name="图片 1">
              <a:extLst>
                <a:ext uri="{FF2B5EF4-FFF2-40B4-BE49-F238E27FC236}">
                  <a16:creationId xmlns:a16="http://schemas.microsoft.com/office/drawing/2014/main" id="{EF15FD8D-42C9-4AD5-82E4-845B7BC87159}"/>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92080" y="3711891"/>
              <a:ext cx="3343969"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矩形 1">
            <a:extLst>
              <a:ext uri="{FF2B5EF4-FFF2-40B4-BE49-F238E27FC236}">
                <a16:creationId xmlns:a16="http://schemas.microsoft.com/office/drawing/2014/main" id="{B6626D56-1E5E-41BC-9CDB-39BAD4613459}"/>
              </a:ext>
            </a:extLst>
          </p:cNvPr>
          <p:cNvSpPr/>
          <p:nvPr/>
        </p:nvSpPr>
        <p:spPr>
          <a:xfrm>
            <a:off x="736600" y="5910044"/>
            <a:ext cx="3040618" cy="646331"/>
          </a:xfrm>
          <a:prstGeom prst="rect">
            <a:avLst/>
          </a:prstGeom>
        </p:spPr>
        <p:txBody>
          <a:bodyPr wrap="square">
            <a:spAutoFit/>
          </a:bodyPr>
          <a:lstStyle/>
          <a:p>
            <a:pPr algn="ctr">
              <a:lnSpc>
                <a:spcPts val="2200"/>
              </a:lnSpc>
              <a:spcBef>
                <a:spcPts val="600"/>
              </a:spcBef>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2-30 </a:t>
            </a:r>
            <a:r>
              <a:rPr lang="zh-CN" altLang="en-US" sz="1600" b="1" dirty="0">
                <a:solidFill>
                  <a:srgbClr val="0033CC"/>
                </a:solidFill>
                <a:latin typeface="Arial" panose="020B0604020202020204" pitchFamily="34" charset="0"/>
                <a:ea typeface="微软雅黑" panose="020B0503020204020204" pitchFamily="34" charset="-122"/>
              </a:rPr>
              <a:t>应用显微注射技术进行细胞核移植</a:t>
            </a:r>
          </a:p>
        </p:txBody>
      </p:sp>
    </p:spTree>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a:extLst>
              <a:ext uri="{FF2B5EF4-FFF2-40B4-BE49-F238E27FC236}">
                <a16:creationId xmlns:a16="http://schemas.microsoft.com/office/drawing/2014/main" id="{73930778-F1CA-416E-A89F-C5FE92A813DB}"/>
              </a:ext>
            </a:extLst>
          </p:cNvPr>
          <p:cNvSpPr>
            <a:spLocks noGrp="1"/>
          </p:cNvSpPr>
          <p:nvPr>
            <p:ph type="title"/>
          </p:nvPr>
        </p:nvSpPr>
        <p:spPr/>
        <p:txBody>
          <a:bodyPr/>
          <a:lstStyle/>
          <a:p>
            <a:r>
              <a:rPr lang="zh-CN" altLang="en-US" dirty="0"/>
              <a:t>克隆羊多莉的培育</a:t>
            </a:r>
          </a:p>
        </p:txBody>
      </p:sp>
      <p:pic>
        <p:nvPicPr>
          <p:cNvPr id="72707" name="图片 1">
            <a:extLst>
              <a:ext uri="{FF2B5EF4-FFF2-40B4-BE49-F238E27FC236}">
                <a16:creationId xmlns:a16="http://schemas.microsoft.com/office/drawing/2014/main" id="{9035297E-CD1A-495E-A38A-84A33246B4D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08150" y="1112792"/>
            <a:ext cx="8775700" cy="5637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459" name="文本框 2"/>
          <p:cNvSpPr txBox="1">
            <a:spLocks noChangeArrowheads="1"/>
          </p:cNvSpPr>
          <p:nvPr/>
        </p:nvSpPr>
        <p:spPr bwMode="auto">
          <a:xfrm>
            <a:off x="1803401" y="2218267"/>
            <a:ext cx="17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第四节</a:t>
            </a:r>
          </a:p>
        </p:txBody>
      </p:sp>
      <p:sp>
        <p:nvSpPr>
          <p:cNvPr id="5" name="TextBox 23"/>
          <p:cNvSpPr txBox="1"/>
          <p:nvPr/>
        </p:nvSpPr>
        <p:spPr>
          <a:xfrm>
            <a:off x="5121256" y="2436284"/>
            <a:ext cx="2525050"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荧光漂白恢复技术</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6" name="TextBox 24"/>
          <p:cNvSpPr txBox="1"/>
          <p:nvPr/>
        </p:nvSpPr>
        <p:spPr>
          <a:xfrm>
            <a:off x="5121256" y="3215337"/>
            <a:ext cx="2268570"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酵母双杂交技术</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7" name="TextBox 25"/>
          <p:cNvSpPr txBox="1"/>
          <p:nvPr/>
        </p:nvSpPr>
        <p:spPr>
          <a:xfrm>
            <a:off x="5121256" y="3994390"/>
            <a:ext cx="3111749"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荧光共振能量转移技术</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9" name="文本框 8"/>
          <p:cNvSpPr txBox="1"/>
          <p:nvPr/>
        </p:nvSpPr>
        <p:spPr bwMode="auto">
          <a:xfrm>
            <a:off x="5121256" y="1575185"/>
            <a:ext cx="5999825" cy="584775"/>
          </a:xfrm>
          <a:prstGeom prst="rect">
            <a:avLst/>
          </a:prstGeom>
          <a:noFill/>
        </p:spPr>
        <p:txBody>
          <a:bodyPr wrap="square" lIns="91440" tIns="45720" rIns="91440" bIns="45720">
            <a:spAutoFit/>
          </a:bodyPr>
          <a:lstStyle/>
          <a:p>
            <a:pPr lvl="0">
              <a:defRPr/>
            </a:pPr>
            <a:r>
              <a:rPr lang="zh-CN" altLang="en-US" sz="3200" b="1" dirty="0">
                <a:solidFill>
                  <a:srgbClr val="003366"/>
                </a:solidFill>
                <a:latin typeface="微软雅黑" panose="020B0503020204020204" pitchFamily="34" charset="-122"/>
                <a:ea typeface="微软雅黑" panose="020B0503020204020204" pitchFamily="34" charset="-122"/>
              </a:rPr>
              <a:t>细胞及生物大分子的动态变化</a:t>
            </a:r>
            <a:endParaRPr kumimoji="0" lang="zh-CN" altLang="en-US" sz="3200" b="1" i="0" u="none" strike="noStrike" kern="1200" cap="none" spc="0" normalizeH="0" baseline="0" noProof="0" dirty="0">
              <a:ln>
                <a:noFill/>
              </a:ln>
              <a:solidFill>
                <a:srgbClr val="003366"/>
              </a:solidFill>
              <a:effectLst/>
              <a:uLnTx/>
              <a:uFillTx/>
              <a:latin typeface="微软雅黑" panose="020B0503020204020204" pitchFamily="34" charset="-122"/>
              <a:ea typeface="微软雅黑" panose="020B0503020204020204" pitchFamily="34" charset="-122"/>
            </a:endParaRP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0" name="TextBox 25">
            <a:extLst>
              <a:ext uri="{FF2B5EF4-FFF2-40B4-BE49-F238E27FC236}">
                <a16:creationId xmlns:a16="http://schemas.microsoft.com/office/drawing/2014/main" id="{549DBCFA-8D31-4102-A84B-3884E7FDA4A8}"/>
              </a:ext>
            </a:extLst>
          </p:cNvPr>
          <p:cNvSpPr txBox="1"/>
          <p:nvPr/>
        </p:nvSpPr>
        <p:spPr>
          <a:xfrm>
            <a:off x="5121256" y="4773443"/>
            <a:ext cx="2268570"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放射自显影技术</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277711050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9" grpId="0"/>
      <p:bldP spid="11" grpId="0" animBg="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a:extLst>
              <a:ext uri="{FF2B5EF4-FFF2-40B4-BE49-F238E27FC236}">
                <a16:creationId xmlns:a16="http://schemas.microsoft.com/office/drawing/2014/main" id="{179C6591-D79B-4259-A474-0EE549A33B80}"/>
              </a:ext>
            </a:extLst>
          </p:cNvPr>
          <p:cNvSpPr>
            <a:spLocks noGrp="1"/>
          </p:cNvSpPr>
          <p:nvPr>
            <p:ph type="title"/>
          </p:nvPr>
        </p:nvSpPr>
        <p:spPr/>
        <p:txBody>
          <a:bodyPr/>
          <a:lstStyle/>
          <a:p>
            <a:pPr algn="l" eaLnBrk="1" hangingPunct="1"/>
            <a:r>
              <a:rPr lang="zh-CN" altLang="en-US" sz="3200" dirty="0"/>
              <a:t>（一）普通复式光学显微镜</a:t>
            </a:r>
            <a:r>
              <a:rPr lang="en-US" altLang="zh-CN" sz="3200" dirty="0">
                <a:solidFill>
                  <a:srgbClr val="0033CC"/>
                </a:solidFill>
              </a:rPr>
              <a:t>——</a:t>
            </a:r>
            <a:r>
              <a:rPr lang="zh-CN" altLang="en-US" sz="3200" dirty="0">
                <a:solidFill>
                  <a:srgbClr val="0033CC"/>
                </a:solidFill>
              </a:rPr>
              <a:t>组成</a:t>
            </a:r>
          </a:p>
        </p:txBody>
      </p:sp>
      <p:sp>
        <p:nvSpPr>
          <p:cNvPr id="12291" name="内容占位符 2">
            <a:extLst>
              <a:ext uri="{FF2B5EF4-FFF2-40B4-BE49-F238E27FC236}">
                <a16:creationId xmlns:a16="http://schemas.microsoft.com/office/drawing/2014/main" id="{900ED443-50D6-4335-8995-4E52AB4744DD}"/>
              </a:ext>
            </a:extLst>
          </p:cNvPr>
          <p:cNvSpPr>
            <a:spLocks noGrp="1"/>
          </p:cNvSpPr>
          <p:nvPr>
            <p:ph idx="1"/>
          </p:nvPr>
        </p:nvSpPr>
        <p:spPr>
          <a:xfrm>
            <a:off x="3613118" y="1830392"/>
            <a:ext cx="4436868" cy="4824412"/>
          </a:xfrm>
        </p:spPr>
        <p:txBody>
          <a:bodyPr/>
          <a:lstStyle/>
          <a:p>
            <a:pPr>
              <a:lnSpc>
                <a:spcPct val="200000"/>
              </a:lnSpc>
              <a:spcAft>
                <a:spcPts val="600"/>
              </a:spcAft>
            </a:pPr>
            <a:r>
              <a:rPr lang="zh-CN" altLang="en-US" sz="2400" b="1" dirty="0"/>
              <a:t>由</a:t>
            </a:r>
            <a:r>
              <a:rPr lang="en-US" altLang="zh-CN" sz="2400" b="1" dirty="0"/>
              <a:t>3</a:t>
            </a:r>
            <a:r>
              <a:rPr lang="zh-CN" altLang="en-US" sz="2400" b="1" dirty="0"/>
              <a:t>部分组成：</a:t>
            </a:r>
            <a:endParaRPr lang="en-US" altLang="zh-CN" sz="2400" b="1" dirty="0"/>
          </a:p>
          <a:p>
            <a:pPr lvl="1">
              <a:lnSpc>
                <a:spcPct val="200000"/>
              </a:lnSpc>
              <a:spcAft>
                <a:spcPts val="600"/>
              </a:spcAft>
            </a:pPr>
            <a:r>
              <a:rPr lang="zh-CN" altLang="en-US" b="1" dirty="0">
                <a:solidFill>
                  <a:srgbClr val="0033CC"/>
                </a:solidFill>
              </a:rPr>
              <a:t>光学放大系统（目镜与物镜）</a:t>
            </a:r>
            <a:endParaRPr lang="en-US" altLang="zh-CN" b="1" dirty="0">
              <a:solidFill>
                <a:srgbClr val="0033CC"/>
              </a:solidFill>
            </a:endParaRPr>
          </a:p>
          <a:p>
            <a:pPr lvl="1">
              <a:lnSpc>
                <a:spcPct val="200000"/>
              </a:lnSpc>
              <a:spcAft>
                <a:spcPts val="600"/>
              </a:spcAft>
            </a:pPr>
            <a:r>
              <a:rPr lang="en-US" altLang="zh-CN" b="1" dirty="0">
                <a:solidFill>
                  <a:srgbClr val="0033CC"/>
                </a:solidFill>
              </a:rPr>
              <a:t> </a:t>
            </a:r>
            <a:r>
              <a:rPr lang="zh-CN" altLang="en-US" b="1" dirty="0">
                <a:solidFill>
                  <a:srgbClr val="0033CC"/>
                </a:solidFill>
              </a:rPr>
              <a:t>照明系统（光源和聚光镜）</a:t>
            </a:r>
            <a:endParaRPr lang="en-US" altLang="zh-CN" b="1" dirty="0">
              <a:solidFill>
                <a:srgbClr val="0033CC"/>
              </a:solidFill>
            </a:endParaRPr>
          </a:p>
          <a:p>
            <a:pPr lvl="1">
              <a:lnSpc>
                <a:spcPct val="200000"/>
              </a:lnSpc>
              <a:spcAft>
                <a:spcPts val="600"/>
              </a:spcAft>
            </a:pPr>
            <a:r>
              <a:rPr lang="zh-CN" altLang="en-US" b="1" dirty="0">
                <a:solidFill>
                  <a:srgbClr val="0033CC"/>
                </a:solidFill>
              </a:rPr>
              <a:t>镜架及样品调节系统</a:t>
            </a:r>
          </a:p>
          <a:p>
            <a:pPr>
              <a:lnSpc>
                <a:spcPct val="200000"/>
              </a:lnSpc>
              <a:spcAft>
                <a:spcPts val="600"/>
              </a:spcAft>
            </a:pPr>
            <a:endParaRPr lang="en-US" altLang="zh-CN" b="1" dirty="0"/>
          </a:p>
          <a:p>
            <a:pPr>
              <a:lnSpc>
                <a:spcPct val="200000"/>
              </a:lnSpc>
              <a:spcAft>
                <a:spcPts val="600"/>
              </a:spcAft>
            </a:pPr>
            <a:endParaRPr lang="en-US" altLang="zh-CN" b="1" dirty="0"/>
          </a:p>
        </p:txBody>
      </p:sp>
      <p:pic>
        <p:nvPicPr>
          <p:cNvPr id="12292" name="图片 1">
            <a:extLst>
              <a:ext uri="{FF2B5EF4-FFF2-40B4-BE49-F238E27FC236}">
                <a16:creationId xmlns:a16="http://schemas.microsoft.com/office/drawing/2014/main" id="{DFE49A22-D05C-4C25-BD3F-EB6637CF378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flipH="1">
            <a:off x="0" y="1453243"/>
            <a:ext cx="3613118" cy="437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D20AD138-09D6-41F1-9A26-B7DE8C396F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91842" y="923196"/>
            <a:ext cx="4436868" cy="5167773"/>
          </a:xfrm>
          <a:prstGeom prst="rect">
            <a:avLst/>
          </a:prstGeom>
        </p:spPr>
      </p:pic>
      <p:sp>
        <p:nvSpPr>
          <p:cNvPr id="4" name="矩形 3">
            <a:extLst>
              <a:ext uri="{FF2B5EF4-FFF2-40B4-BE49-F238E27FC236}">
                <a16:creationId xmlns:a16="http://schemas.microsoft.com/office/drawing/2014/main" id="{B75F7BF8-4111-4574-90F8-06A349A5BB43}"/>
              </a:ext>
            </a:extLst>
          </p:cNvPr>
          <p:cNvSpPr/>
          <p:nvPr/>
        </p:nvSpPr>
        <p:spPr>
          <a:xfrm>
            <a:off x="7914620" y="6392650"/>
            <a:ext cx="3791312" cy="338554"/>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2-2 </a:t>
            </a:r>
            <a:r>
              <a:rPr lang="zh-CN" altLang="en-US" sz="1600" b="1" dirty="0">
                <a:solidFill>
                  <a:srgbClr val="0033CC"/>
                </a:solidFill>
                <a:latin typeface="Arial" panose="020B0604020202020204" pitchFamily="34" charset="0"/>
                <a:ea typeface="微软雅黑" panose="020B0503020204020204" pitchFamily="34" charset="-122"/>
              </a:rPr>
              <a:t>普通光学显微镜成像示意图</a:t>
            </a:r>
          </a:p>
        </p:txBody>
      </p:sp>
    </p:spTree>
    <p:extLst>
      <p:ext uri="{BB962C8B-B14F-4D97-AF65-F5344CB8AC3E}">
        <p14:creationId xmlns:p14="http://schemas.microsoft.com/office/powerpoint/2010/main" val="1475936407"/>
      </p:ext>
    </p:extLst>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1">
            <a:extLst>
              <a:ext uri="{FF2B5EF4-FFF2-40B4-BE49-F238E27FC236}">
                <a16:creationId xmlns:a16="http://schemas.microsoft.com/office/drawing/2014/main" id="{D0070DDA-4DD4-498B-BB2E-E1B9B911DD7F}"/>
              </a:ext>
            </a:extLst>
          </p:cNvPr>
          <p:cNvSpPr>
            <a:spLocks noGrp="1"/>
          </p:cNvSpPr>
          <p:nvPr>
            <p:ph type="title"/>
          </p:nvPr>
        </p:nvSpPr>
        <p:spPr/>
        <p:txBody>
          <a:bodyPr>
            <a:normAutofit fontScale="90000"/>
          </a:bodyPr>
          <a:lstStyle/>
          <a:p>
            <a:r>
              <a:rPr lang="zh-CN" altLang="en-US" dirty="0"/>
              <a:t>一、荧光漂白恢复技术（</a:t>
            </a:r>
            <a:r>
              <a:rPr lang="en-US" altLang="zh-CN" dirty="0"/>
              <a:t>fluorescence photobleaching recovery</a:t>
            </a:r>
            <a:r>
              <a:rPr lang="zh-CN" altLang="en-US" dirty="0"/>
              <a:t>，</a:t>
            </a:r>
            <a:r>
              <a:rPr lang="en-US" altLang="zh-CN" dirty="0"/>
              <a:t>FPR</a:t>
            </a:r>
            <a:r>
              <a:rPr lang="zh-CN" altLang="en-US" dirty="0"/>
              <a:t>）</a:t>
            </a:r>
          </a:p>
        </p:txBody>
      </p:sp>
      <p:sp>
        <p:nvSpPr>
          <p:cNvPr id="142339" name="内容占位符 2">
            <a:extLst>
              <a:ext uri="{FF2B5EF4-FFF2-40B4-BE49-F238E27FC236}">
                <a16:creationId xmlns:a16="http://schemas.microsoft.com/office/drawing/2014/main" id="{81F779A1-6D38-4812-924B-4742C0DCD04D}"/>
              </a:ext>
            </a:extLst>
          </p:cNvPr>
          <p:cNvSpPr>
            <a:spLocks noGrp="1"/>
          </p:cNvSpPr>
          <p:nvPr>
            <p:ph idx="1"/>
          </p:nvPr>
        </p:nvSpPr>
        <p:spPr>
          <a:xfrm>
            <a:off x="824366" y="1175428"/>
            <a:ext cx="5271634" cy="5335245"/>
          </a:xfrm>
        </p:spPr>
        <p:txBody>
          <a:bodyPr>
            <a:normAutofit fontScale="92500"/>
          </a:bodyPr>
          <a:lstStyle/>
          <a:p>
            <a:pPr>
              <a:lnSpc>
                <a:spcPct val="150000"/>
              </a:lnSpc>
              <a:spcBef>
                <a:spcPts val="1200"/>
              </a:spcBef>
              <a:spcAft>
                <a:spcPts val="1200"/>
              </a:spcAft>
            </a:pPr>
            <a:r>
              <a:rPr lang="zh-CN" altLang="en-US" sz="2400" dirty="0"/>
              <a:t>亲脂性或亲水性荧光分子，如荧光素、绿色荧光蛋白等与蛋白或脂质耦联</a:t>
            </a:r>
            <a:endParaRPr lang="en-US" altLang="zh-CN" sz="2400" dirty="0"/>
          </a:p>
          <a:p>
            <a:pPr>
              <a:lnSpc>
                <a:spcPct val="150000"/>
              </a:lnSpc>
              <a:spcBef>
                <a:spcPts val="1200"/>
              </a:spcBef>
              <a:spcAft>
                <a:spcPts val="1200"/>
              </a:spcAft>
            </a:pPr>
            <a:r>
              <a:rPr lang="zh-CN" altLang="en-US" sz="2400" dirty="0"/>
              <a:t>高能激光束的照射使某一区域荧光不可逆淬灭</a:t>
            </a:r>
            <a:endParaRPr lang="en-US" altLang="zh-CN" sz="2400" dirty="0"/>
          </a:p>
          <a:p>
            <a:pPr>
              <a:lnSpc>
                <a:spcPct val="150000"/>
              </a:lnSpc>
              <a:spcBef>
                <a:spcPts val="1200"/>
              </a:spcBef>
              <a:spcAft>
                <a:spcPts val="1200"/>
              </a:spcAft>
            </a:pPr>
            <a:r>
              <a:rPr lang="zh-CN" altLang="en-US" sz="2400" dirty="0"/>
              <a:t>由于生物膜的流动性，淬灭区荧光强度逐渐恢复</a:t>
            </a:r>
            <a:endParaRPr lang="en-US" altLang="zh-CN" sz="2400" dirty="0"/>
          </a:p>
          <a:p>
            <a:pPr>
              <a:lnSpc>
                <a:spcPct val="150000"/>
              </a:lnSpc>
              <a:spcBef>
                <a:spcPts val="1200"/>
              </a:spcBef>
              <a:spcAft>
                <a:spcPts val="1200"/>
              </a:spcAft>
            </a:pPr>
            <a:r>
              <a:rPr lang="zh-CN" altLang="en-US" sz="2400" dirty="0"/>
              <a:t>测定脂质或蛋白质在细胞中运动速率</a:t>
            </a:r>
          </a:p>
        </p:txBody>
      </p:sp>
      <p:pic>
        <p:nvPicPr>
          <p:cNvPr id="142340" name="Picture 4" descr="D:\编书\细胞生物学教材编写\第4版学习指南\Chapter 3 Fig\imagepage26.JPG">
            <a:extLst>
              <a:ext uri="{FF2B5EF4-FFF2-40B4-BE49-F238E27FC236}">
                <a16:creationId xmlns:a16="http://schemas.microsoft.com/office/drawing/2014/main" id="{0F815FE1-3D95-43D8-B384-8D8C4E3BA53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495483" y="1540591"/>
            <a:ext cx="5542269" cy="4300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235C99D0-6441-4990-9B46-EC1669C8E472}"/>
              </a:ext>
            </a:extLst>
          </p:cNvPr>
          <p:cNvSpPr/>
          <p:nvPr/>
        </p:nvSpPr>
        <p:spPr>
          <a:xfrm>
            <a:off x="7286748" y="6141341"/>
            <a:ext cx="3959738" cy="352341"/>
          </a:xfrm>
          <a:prstGeom prst="rect">
            <a:avLst/>
          </a:prstGeom>
        </p:spPr>
        <p:txBody>
          <a:bodyPr wrap="square">
            <a:spAutoFit/>
          </a:bodyPr>
          <a:lstStyle/>
          <a:p>
            <a:pPr algn="ctr">
              <a:lnSpc>
                <a:spcPts val="2200"/>
              </a:lnSpc>
              <a:spcBef>
                <a:spcPts val="600"/>
              </a:spcBef>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2-31 </a:t>
            </a:r>
            <a:r>
              <a:rPr lang="zh-CN" altLang="en-US" sz="1600" b="1" dirty="0">
                <a:solidFill>
                  <a:srgbClr val="0033CC"/>
                </a:solidFill>
                <a:latin typeface="Arial" panose="020B0604020202020204" pitchFamily="34" charset="0"/>
                <a:ea typeface="微软雅黑" panose="020B0503020204020204" pitchFamily="34" charset="-122"/>
              </a:rPr>
              <a:t>荧光漂白恢复技术原理示意图</a:t>
            </a:r>
          </a:p>
        </p:txBody>
      </p:sp>
      <p:sp>
        <p:nvSpPr>
          <p:cNvPr id="3" name="动作按钮: 影片 2">
            <a:hlinkClick r:id="rId3" action="ppaction://program" highlightClick="1"/>
          </p:cNvPr>
          <p:cNvSpPr/>
          <p:nvPr/>
        </p:nvSpPr>
        <p:spPr>
          <a:xfrm>
            <a:off x="11379461" y="6066121"/>
            <a:ext cx="521208" cy="521208"/>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28282285"/>
      </p:ext>
    </p:extLst>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1" name="Picture 2" descr="figure 10-36b">
            <a:extLst>
              <a:ext uri="{FF2B5EF4-FFF2-40B4-BE49-F238E27FC236}">
                <a16:creationId xmlns:a16="http://schemas.microsoft.com/office/drawing/2014/main" id="{088F2075-742C-4350-95F4-2FAAFFD060E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11778" y="1338524"/>
            <a:ext cx="7168444" cy="5316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6F6EFBB4-0956-44CF-A693-D17AF3E3AD59}"/>
              </a:ext>
            </a:extLst>
          </p:cNvPr>
          <p:cNvSpPr>
            <a:spLocks noGrp="1"/>
          </p:cNvSpPr>
          <p:nvPr>
            <p:ph type="title"/>
          </p:nvPr>
        </p:nvSpPr>
        <p:spPr/>
        <p:txBody>
          <a:bodyPr>
            <a:noAutofit/>
          </a:bodyPr>
          <a:lstStyle/>
          <a:p>
            <a:r>
              <a:rPr lang="zh-CN" altLang="en-US" sz="2800" dirty="0"/>
              <a:t>荧光漂白损失技术  </a:t>
            </a:r>
            <a:r>
              <a:rPr lang="en-US" altLang="zh-CN" sz="2800" dirty="0"/>
              <a:t>Fluorescence loss in photobleaching, FLIP </a:t>
            </a:r>
            <a:endParaRPr lang="zh-CN" altLang="en-US" sz="2800" dirty="0"/>
          </a:p>
        </p:txBody>
      </p:sp>
    </p:spTree>
    <p:extLst>
      <p:ext uri="{BB962C8B-B14F-4D97-AF65-F5344CB8AC3E}">
        <p14:creationId xmlns:p14="http://schemas.microsoft.com/office/powerpoint/2010/main" val="1190840919"/>
      </p:ext>
    </p:extLst>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标题 1">
            <a:extLst>
              <a:ext uri="{FF2B5EF4-FFF2-40B4-BE49-F238E27FC236}">
                <a16:creationId xmlns:a16="http://schemas.microsoft.com/office/drawing/2014/main" id="{21B32F54-DD26-4D6D-B92A-10648A8DF6F4}"/>
              </a:ext>
            </a:extLst>
          </p:cNvPr>
          <p:cNvSpPr>
            <a:spLocks noGrp="1"/>
          </p:cNvSpPr>
          <p:nvPr>
            <p:ph type="title"/>
          </p:nvPr>
        </p:nvSpPr>
        <p:spPr/>
        <p:txBody>
          <a:bodyPr/>
          <a:lstStyle/>
          <a:p>
            <a:r>
              <a:rPr lang="zh-CN" altLang="en-US" dirty="0"/>
              <a:t>二、酵母双杂交技术（</a:t>
            </a:r>
            <a:r>
              <a:rPr lang="en-US" altLang="zh-CN" dirty="0"/>
              <a:t>yeast two-hybrid system</a:t>
            </a:r>
            <a:r>
              <a:rPr lang="zh-CN" altLang="en-US" dirty="0"/>
              <a:t>）</a:t>
            </a:r>
          </a:p>
        </p:txBody>
      </p:sp>
      <p:sp>
        <p:nvSpPr>
          <p:cNvPr id="149507" name="内容占位符 2">
            <a:extLst>
              <a:ext uri="{FF2B5EF4-FFF2-40B4-BE49-F238E27FC236}">
                <a16:creationId xmlns:a16="http://schemas.microsoft.com/office/drawing/2014/main" id="{9E254A75-04EE-4576-9EF7-AFB64E941E00}"/>
              </a:ext>
            </a:extLst>
          </p:cNvPr>
          <p:cNvSpPr>
            <a:spLocks noGrp="1"/>
          </p:cNvSpPr>
          <p:nvPr>
            <p:ph idx="1"/>
          </p:nvPr>
        </p:nvSpPr>
        <p:spPr>
          <a:xfrm>
            <a:off x="824366" y="1319559"/>
            <a:ext cx="4751527" cy="5335245"/>
          </a:xfrm>
        </p:spPr>
        <p:txBody>
          <a:bodyPr>
            <a:normAutofit/>
          </a:bodyPr>
          <a:lstStyle/>
          <a:p>
            <a:pPr eaLnBrk="1" hangingPunct="1">
              <a:lnSpc>
                <a:spcPct val="150000"/>
              </a:lnSpc>
              <a:spcBef>
                <a:spcPts val="1200"/>
              </a:spcBef>
              <a:spcAft>
                <a:spcPts val="1200"/>
              </a:spcAft>
            </a:pPr>
            <a:r>
              <a:rPr lang="zh-CN" altLang="en-US" sz="2400" dirty="0"/>
              <a:t>在体内</a:t>
            </a:r>
            <a:r>
              <a:rPr lang="zh-CN" altLang="en-US" sz="2400" b="1" dirty="0">
                <a:solidFill>
                  <a:srgbClr val="0033CC"/>
                </a:solidFill>
              </a:rPr>
              <a:t>分析蛋白质－蛋白质相互作用</a:t>
            </a:r>
            <a:endParaRPr lang="en-US" altLang="zh-CN" sz="2400" b="1" dirty="0">
              <a:solidFill>
                <a:srgbClr val="0033CC"/>
              </a:solidFill>
            </a:endParaRPr>
          </a:p>
          <a:p>
            <a:pPr eaLnBrk="1" hangingPunct="1">
              <a:lnSpc>
                <a:spcPct val="150000"/>
              </a:lnSpc>
              <a:spcBef>
                <a:spcPts val="1200"/>
              </a:spcBef>
              <a:spcAft>
                <a:spcPts val="1200"/>
              </a:spcAft>
            </a:pPr>
            <a:r>
              <a:rPr lang="zh-CN" altLang="en-US" sz="2400" dirty="0"/>
              <a:t>利用转录激活因子的</a:t>
            </a:r>
            <a:r>
              <a:rPr lang="en-US" altLang="zh-CN" sz="2400" dirty="0"/>
              <a:t>DNA </a:t>
            </a:r>
            <a:r>
              <a:rPr lang="zh-CN" altLang="en-US" sz="2400" dirty="0"/>
              <a:t>结合域</a:t>
            </a:r>
            <a:r>
              <a:rPr lang="en-US" altLang="zh-CN" sz="2400" dirty="0"/>
              <a:t>(DB)</a:t>
            </a:r>
            <a:r>
              <a:rPr lang="zh-CN" altLang="en-US" sz="2400" dirty="0"/>
              <a:t>和转录激活域</a:t>
            </a:r>
            <a:r>
              <a:rPr lang="en-US" altLang="zh-CN" sz="2400" dirty="0"/>
              <a:t>(AD)</a:t>
            </a:r>
            <a:r>
              <a:rPr lang="zh-CN" altLang="en-US" sz="2400" dirty="0"/>
              <a:t>结合在一起才具有完整转录激活功能的原理</a:t>
            </a:r>
          </a:p>
        </p:txBody>
      </p:sp>
      <p:pic>
        <p:nvPicPr>
          <p:cNvPr id="149508" name="Picture 4" descr="D:\编书\细胞生物学教材编写\第4版学习指南\Chapter 3 Fig\imagepage28.JPG">
            <a:extLst>
              <a:ext uri="{FF2B5EF4-FFF2-40B4-BE49-F238E27FC236}">
                <a16:creationId xmlns:a16="http://schemas.microsoft.com/office/drawing/2014/main" id="{99A7ED85-B500-43D9-BB95-B4C3AC26183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03597" y="1283196"/>
            <a:ext cx="5265511"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0BF458E0-B449-4C45-B7CC-736E2AF30616}"/>
              </a:ext>
            </a:extLst>
          </p:cNvPr>
          <p:cNvSpPr/>
          <p:nvPr/>
        </p:nvSpPr>
        <p:spPr>
          <a:xfrm>
            <a:off x="5598558" y="6323196"/>
            <a:ext cx="6075590" cy="352341"/>
          </a:xfrm>
          <a:prstGeom prst="rect">
            <a:avLst/>
          </a:prstGeom>
        </p:spPr>
        <p:txBody>
          <a:bodyPr wrap="square">
            <a:spAutoFit/>
          </a:bodyPr>
          <a:lstStyle/>
          <a:p>
            <a:pPr algn="ctr">
              <a:lnSpc>
                <a:spcPts val="2200"/>
              </a:lnSpc>
              <a:spcBef>
                <a:spcPts val="600"/>
              </a:spcBef>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2-32 </a:t>
            </a:r>
            <a:r>
              <a:rPr lang="zh-CN" altLang="en-US" sz="1600" b="1" dirty="0">
                <a:solidFill>
                  <a:srgbClr val="0033CC"/>
                </a:solidFill>
                <a:latin typeface="Arial" panose="020B0604020202020204" pitchFamily="34" charset="0"/>
                <a:ea typeface="微软雅黑" panose="020B0503020204020204" pitchFamily="34" charset="-122"/>
              </a:rPr>
              <a:t>用于检测蛋白质</a:t>
            </a:r>
            <a:r>
              <a:rPr lang="en-US" altLang="zh-CN" sz="1600" b="1" dirty="0">
                <a:solidFill>
                  <a:srgbClr val="0033CC"/>
                </a:solidFill>
                <a:latin typeface="Arial" panose="020B0604020202020204" pitchFamily="34" charset="0"/>
                <a:ea typeface="微软雅黑" panose="020B0503020204020204" pitchFamily="34" charset="-122"/>
              </a:rPr>
              <a:t>- </a:t>
            </a:r>
            <a:r>
              <a:rPr lang="zh-CN" altLang="en-US" sz="1600" b="1" dirty="0">
                <a:solidFill>
                  <a:srgbClr val="0033CC"/>
                </a:solidFill>
                <a:latin typeface="Arial" panose="020B0604020202020204" pitchFamily="34" charset="0"/>
                <a:ea typeface="微软雅黑" panose="020B0503020204020204" pitchFamily="34" charset="-122"/>
              </a:rPr>
              <a:t>蛋白质互作的酵母双杂交技术原理示意图</a:t>
            </a:r>
          </a:p>
        </p:txBody>
      </p:sp>
    </p:spTree>
    <p:extLst>
      <p:ext uri="{BB962C8B-B14F-4D97-AF65-F5344CB8AC3E}">
        <p14:creationId xmlns:p14="http://schemas.microsoft.com/office/powerpoint/2010/main" val="423516563"/>
      </p:ext>
    </p:extLst>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标题 1">
            <a:extLst>
              <a:ext uri="{FF2B5EF4-FFF2-40B4-BE49-F238E27FC236}">
                <a16:creationId xmlns:a16="http://schemas.microsoft.com/office/drawing/2014/main" id="{0FE8E3AC-0B7B-4392-B0AE-D324A81E7CAB}"/>
              </a:ext>
            </a:extLst>
          </p:cNvPr>
          <p:cNvSpPr>
            <a:spLocks noGrp="1"/>
          </p:cNvSpPr>
          <p:nvPr>
            <p:ph type="title"/>
          </p:nvPr>
        </p:nvSpPr>
        <p:spPr/>
        <p:txBody>
          <a:bodyPr>
            <a:normAutofit fontScale="90000"/>
          </a:bodyPr>
          <a:lstStyle/>
          <a:p>
            <a:r>
              <a:rPr lang="zh-CN" altLang="en-US" dirty="0"/>
              <a:t>三、荧光共振能量转移技术（</a:t>
            </a:r>
            <a:r>
              <a:rPr lang="en-US" altLang="zh-CN" dirty="0"/>
              <a:t>fluorescence resonance energy transfer</a:t>
            </a:r>
            <a:r>
              <a:rPr lang="zh-CN" altLang="en-US" dirty="0"/>
              <a:t>，</a:t>
            </a:r>
            <a:r>
              <a:rPr lang="en-US" altLang="zh-CN" dirty="0"/>
              <a:t>FRET</a:t>
            </a:r>
            <a:r>
              <a:rPr lang="zh-CN" altLang="en-US" dirty="0"/>
              <a:t>）</a:t>
            </a:r>
          </a:p>
        </p:txBody>
      </p:sp>
      <p:sp>
        <p:nvSpPr>
          <p:cNvPr id="155651" name="内容占位符 2">
            <a:extLst>
              <a:ext uri="{FF2B5EF4-FFF2-40B4-BE49-F238E27FC236}">
                <a16:creationId xmlns:a16="http://schemas.microsoft.com/office/drawing/2014/main" id="{793A8471-F18E-433D-8147-DB93E7E5289C}"/>
              </a:ext>
            </a:extLst>
          </p:cNvPr>
          <p:cNvSpPr>
            <a:spLocks noGrp="1"/>
          </p:cNvSpPr>
          <p:nvPr>
            <p:ph idx="1"/>
          </p:nvPr>
        </p:nvSpPr>
        <p:spPr/>
        <p:txBody>
          <a:bodyPr>
            <a:normAutofit/>
          </a:bodyPr>
          <a:lstStyle/>
          <a:p>
            <a:pPr eaLnBrk="1" hangingPunct="1">
              <a:lnSpc>
                <a:spcPct val="150000"/>
              </a:lnSpc>
            </a:pPr>
            <a:r>
              <a:rPr lang="zh-CN" altLang="en-US" sz="2000" dirty="0"/>
              <a:t>检测活细胞内两种蛋白质分子是否直接相互作用</a:t>
            </a:r>
            <a:endParaRPr lang="en-US" altLang="zh-CN" sz="2000" dirty="0"/>
          </a:p>
          <a:p>
            <a:pPr eaLnBrk="1" hangingPunct="1">
              <a:lnSpc>
                <a:spcPct val="150000"/>
              </a:lnSpc>
            </a:pPr>
            <a:r>
              <a:rPr lang="zh-CN" altLang="en-US" sz="2000" dirty="0"/>
              <a:t>如果两个蛋白相互作用，其中一个蛋白激发后发出的荧光可激发另一蛋白产生荧光</a:t>
            </a:r>
          </a:p>
        </p:txBody>
      </p:sp>
      <p:grpSp>
        <p:nvGrpSpPr>
          <p:cNvPr id="155652" name="组合 8">
            <a:extLst>
              <a:ext uri="{FF2B5EF4-FFF2-40B4-BE49-F238E27FC236}">
                <a16:creationId xmlns:a16="http://schemas.microsoft.com/office/drawing/2014/main" id="{83D7DC4E-2C8D-48F6-967F-6C2A17742063}"/>
              </a:ext>
            </a:extLst>
          </p:cNvPr>
          <p:cNvGrpSpPr>
            <a:grpSpLocks noChangeAspect="1"/>
          </p:cNvGrpSpPr>
          <p:nvPr/>
        </p:nvGrpSpPr>
        <p:grpSpPr bwMode="auto">
          <a:xfrm>
            <a:off x="1025074" y="2607947"/>
            <a:ext cx="10141850" cy="2658109"/>
            <a:chOff x="785786" y="4000504"/>
            <a:chExt cx="7637372" cy="2001853"/>
          </a:xfrm>
        </p:grpSpPr>
        <p:pic>
          <p:nvPicPr>
            <p:cNvPr id="155653" name="Picture 4" descr="D:\编书\细胞生物学教材编写\第4版学习指南\Chapter 3 Fig\imagepage29.JPG">
              <a:extLst>
                <a:ext uri="{FF2B5EF4-FFF2-40B4-BE49-F238E27FC236}">
                  <a16:creationId xmlns:a16="http://schemas.microsoft.com/office/drawing/2014/main" id="{4B37FEE2-7D4E-48C1-850A-EAC9D59CFAA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85786" y="4071942"/>
              <a:ext cx="4613704" cy="17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4" name="Picture 5" descr="D:\编书\细胞生物学教材编写\第4版学习指南\Chapter 3 Fig\imagepage29.JPG">
              <a:extLst>
                <a:ext uri="{FF2B5EF4-FFF2-40B4-BE49-F238E27FC236}">
                  <a16:creationId xmlns:a16="http://schemas.microsoft.com/office/drawing/2014/main" id="{6B0018DD-4C5C-40D5-83B0-553E1015D21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500694" y="4000504"/>
              <a:ext cx="2922464" cy="17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5" name="TextBox 6">
              <a:extLst>
                <a:ext uri="{FF2B5EF4-FFF2-40B4-BE49-F238E27FC236}">
                  <a16:creationId xmlns:a16="http://schemas.microsoft.com/office/drawing/2014/main" id="{73D57851-45F2-4EC0-97C6-766099D73CD0}"/>
                </a:ext>
              </a:extLst>
            </p:cNvPr>
            <p:cNvSpPr txBox="1">
              <a:spLocks noChangeArrowheads="1"/>
            </p:cNvSpPr>
            <p:nvPr/>
          </p:nvSpPr>
          <p:spPr bwMode="auto">
            <a:xfrm>
              <a:off x="1264517" y="5718788"/>
              <a:ext cx="2571720" cy="278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zh-CN" altLang="en-US" sz="1800" b="1" dirty="0">
                  <a:solidFill>
                    <a:srgbClr val="0033CC"/>
                  </a:solidFill>
                  <a:latin typeface="微软雅黑" panose="020B0503020204020204" pitchFamily="34" charset="-122"/>
                  <a:ea typeface="微软雅黑" panose="020B0503020204020204" pitchFamily="34" charset="-122"/>
                </a:rPr>
                <a:t>两个蛋白未相互作用</a:t>
              </a:r>
            </a:p>
          </p:txBody>
        </p:sp>
        <p:sp>
          <p:nvSpPr>
            <p:cNvPr id="155656" name="TextBox 7">
              <a:extLst>
                <a:ext uri="{FF2B5EF4-FFF2-40B4-BE49-F238E27FC236}">
                  <a16:creationId xmlns:a16="http://schemas.microsoft.com/office/drawing/2014/main" id="{9BF94B9E-3D96-499F-B68F-5F089D6E1462}"/>
                </a:ext>
              </a:extLst>
            </p:cNvPr>
            <p:cNvSpPr txBox="1">
              <a:spLocks noChangeArrowheads="1"/>
            </p:cNvSpPr>
            <p:nvPr/>
          </p:nvSpPr>
          <p:spPr bwMode="auto">
            <a:xfrm>
              <a:off x="6372822" y="5724209"/>
              <a:ext cx="1571606" cy="278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a:spcBef>
                  <a:spcPct val="0"/>
                </a:spcBef>
                <a:buFontTx/>
                <a:buNone/>
                <a:defRPr b="1">
                  <a:solidFill>
                    <a:srgbClr val="0033CC"/>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latin typeface="Arial" panose="020B0604020202020204" pitchFamily="34" charset="0"/>
                  <a:ea typeface="黑体" panose="02010609060101010101" pitchFamily="49" charset="-122"/>
                </a:defRPr>
              </a:lvl9pPr>
            </a:lstStyle>
            <a:p>
              <a:r>
                <a:rPr lang="zh-CN" altLang="en-US" dirty="0"/>
                <a:t>相互作用</a:t>
              </a:r>
            </a:p>
          </p:txBody>
        </p:sp>
      </p:grpSp>
      <p:sp>
        <p:nvSpPr>
          <p:cNvPr id="2" name="矩形 1">
            <a:extLst>
              <a:ext uri="{FF2B5EF4-FFF2-40B4-BE49-F238E27FC236}">
                <a16:creationId xmlns:a16="http://schemas.microsoft.com/office/drawing/2014/main" id="{4BC8DA44-0CEB-48BF-8507-C6A6164B907F}"/>
              </a:ext>
            </a:extLst>
          </p:cNvPr>
          <p:cNvSpPr/>
          <p:nvPr/>
        </p:nvSpPr>
        <p:spPr>
          <a:xfrm>
            <a:off x="253720" y="5528567"/>
            <a:ext cx="11684559" cy="1269578"/>
          </a:xfrm>
          <a:prstGeom prst="rect">
            <a:avLst/>
          </a:prstGeom>
        </p:spPr>
        <p:txBody>
          <a:bodyPr wrap="square">
            <a:spAutoFit/>
          </a:bodyPr>
          <a:lstStyle/>
          <a:p>
            <a:pPr algn="ctr">
              <a:lnSpc>
                <a:spcPts val="2200"/>
              </a:lnSpc>
              <a:spcBef>
                <a:spcPts val="600"/>
              </a:spcBef>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2-33 </a:t>
            </a:r>
            <a:r>
              <a:rPr lang="zh-CN" altLang="en-US" sz="1600" b="1" dirty="0">
                <a:solidFill>
                  <a:srgbClr val="0033CC"/>
                </a:solidFill>
                <a:latin typeface="Arial" panose="020B0604020202020204" pitchFamily="34" charset="0"/>
                <a:ea typeface="微软雅黑" panose="020B0503020204020204" pitchFamily="34" charset="-122"/>
              </a:rPr>
              <a:t>荧光共振能量转移原理图</a:t>
            </a:r>
          </a:p>
          <a:p>
            <a:pPr algn="ctr">
              <a:lnSpc>
                <a:spcPts val="2200"/>
              </a:lnSpc>
              <a:spcBef>
                <a:spcPts val="600"/>
              </a:spcBef>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携带</a:t>
            </a:r>
            <a:r>
              <a:rPr lang="en-US" altLang="zh-CN" sz="1400" dirty="0">
                <a:latin typeface="Arial" panose="020B0604020202020204" pitchFamily="34" charset="0"/>
                <a:ea typeface="微软雅黑" panose="020B0503020204020204" pitchFamily="34" charset="-122"/>
              </a:rPr>
              <a:t>CFP </a:t>
            </a:r>
            <a:r>
              <a:rPr lang="zh-CN" altLang="en-US" sz="1400" dirty="0">
                <a:latin typeface="Arial" panose="020B0604020202020204" pitchFamily="34" charset="0"/>
                <a:ea typeface="微软雅黑" panose="020B0503020204020204" pitchFamily="34" charset="-122"/>
              </a:rPr>
              <a:t>的供体蛋白与携带</a:t>
            </a:r>
            <a:r>
              <a:rPr lang="en-US" altLang="zh-CN" sz="1400" dirty="0">
                <a:latin typeface="Arial" panose="020B0604020202020204" pitchFamily="34" charset="0"/>
                <a:ea typeface="微软雅黑" panose="020B0503020204020204" pitchFamily="34" charset="-122"/>
              </a:rPr>
              <a:t>YFP </a:t>
            </a:r>
            <a:r>
              <a:rPr lang="zh-CN" altLang="en-US" sz="1400" dirty="0">
                <a:latin typeface="Arial" panose="020B0604020202020204" pitchFamily="34" charset="0"/>
                <a:ea typeface="微软雅黑" panose="020B0503020204020204" pitchFamily="34" charset="-122"/>
              </a:rPr>
              <a:t>的受体蛋白分子之间的距离大于</a:t>
            </a:r>
            <a:r>
              <a:rPr lang="en-US" altLang="zh-CN" sz="1400" dirty="0">
                <a:latin typeface="Arial" panose="020B0604020202020204" pitchFamily="34" charset="0"/>
                <a:ea typeface="微软雅黑" panose="020B0503020204020204" pitchFamily="34" charset="-122"/>
              </a:rPr>
              <a:t>10 nm </a:t>
            </a:r>
            <a:r>
              <a:rPr lang="zh-CN" altLang="en-US" sz="1400" dirty="0">
                <a:latin typeface="Arial" panose="020B0604020202020204" pitchFamily="34" charset="0"/>
                <a:ea typeface="微软雅黑" panose="020B0503020204020204" pitchFamily="34" charset="-122"/>
              </a:rPr>
              <a:t>时，在一定波长的紫外激发光（</a:t>
            </a:r>
            <a:r>
              <a:rPr lang="en-US" altLang="zh-CN" sz="1400" dirty="0">
                <a:latin typeface="Arial" panose="020B0604020202020204" pitchFamily="34" charset="0"/>
                <a:ea typeface="微软雅黑" panose="020B0503020204020204" pitchFamily="34" charset="-122"/>
              </a:rPr>
              <a:t>430 nm</a:t>
            </a:r>
            <a:r>
              <a:rPr lang="zh-CN" altLang="en-US" sz="1400" dirty="0">
                <a:latin typeface="Arial" panose="020B0604020202020204" pitchFamily="34" charset="0"/>
                <a:ea typeface="微软雅黑" panose="020B0503020204020204" pitchFamily="34" charset="-122"/>
              </a:rPr>
              <a:t>）的照射下，只有供体蛋白中的</a:t>
            </a:r>
            <a:r>
              <a:rPr lang="en-US" altLang="zh-CN" sz="1400" dirty="0">
                <a:latin typeface="Arial" panose="020B0604020202020204" pitchFamily="34" charset="0"/>
                <a:ea typeface="微软雅黑" panose="020B0503020204020204" pitchFamily="34" charset="-122"/>
              </a:rPr>
              <a:t>CFP </a:t>
            </a:r>
            <a:r>
              <a:rPr lang="zh-CN" altLang="en-US" sz="1400" dirty="0">
                <a:latin typeface="Arial" panose="020B0604020202020204" pitchFamily="34" charset="0"/>
                <a:ea typeface="微软雅黑" panose="020B0503020204020204" pitchFamily="34" charset="-122"/>
              </a:rPr>
              <a:t>被激发，放出波长为</a:t>
            </a:r>
            <a:r>
              <a:rPr lang="en-US" altLang="zh-CN" sz="1400" dirty="0">
                <a:latin typeface="Arial" panose="020B0604020202020204" pitchFamily="34" charset="0"/>
                <a:ea typeface="微软雅黑" panose="020B0503020204020204" pitchFamily="34" charset="-122"/>
              </a:rPr>
              <a:t>490 nm </a:t>
            </a:r>
            <a:r>
              <a:rPr lang="zh-CN" altLang="en-US" sz="1400" dirty="0">
                <a:latin typeface="Arial" panose="020B0604020202020204" pitchFamily="34" charset="0"/>
                <a:ea typeface="微软雅黑" panose="020B0503020204020204" pitchFamily="34" charset="-122"/>
              </a:rPr>
              <a:t>的 蓝色荧光，而受体中的</a:t>
            </a:r>
            <a:r>
              <a:rPr lang="en-US" altLang="zh-CN" sz="1400" dirty="0">
                <a:latin typeface="Arial" panose="020B0604020202020204" pitchFamily="34" charset="0"/>
                <a:ea typeface="微软雅黑" panose="020B0503020204020204" pitchFamily="34" charset="-122"/>
              </a:rPr>
              <a:t>YFP </a:t>
            </a:r>
            <a:r>
              <a:rPr lang="zh-CN" altLang="en-US" sz="1400" dirty="0">
                <a:latin typeface="Arial" panose="020B0604020202020204" pitchFamily="34" charset="0"/>
                <a:ea typeface="微软雅黑" panose="020B0503020204020204" pitchFamily="34" charset="-122"/>
              </a:rPr>
              <a:t>不会被激发出黄色荧光。</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如果这两个蛋白质之间的距离在</a:t>
            </a:r>
            <a:r>
              <a:rPr lang="en-US" altLang="zh-CN" sz="1400" dirty="0">
                <a:latin typeface="Arial" panose="020B0604020202020204" pitchFamily="34" charset="0"/>
                <a:ea typeface="微软雅黑" panose="020B0503020204020204" pitchFamily="34" charset="-122"/>
              </a:rPr>
              <a:t>1</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10 nm </a:t>
            </a:r>
            <a:r>
              <a:rPr lang="zh-CN" altLang="en-US" sz="1400" dirty="0">
                <a:latin typeface="Arial" panose="020B0604020202020204" pitchFamily="34" charset="0"/>
                <a:ea typeface="微软雅黑" panose="020B0503020204020204" pitchFamily="34" charset="-122"/>
              </a:rPr>
              <a:t>的范围内，供体蛋白中</a:t>
            </a:r>
            <a:r>
              <a:rPr lang="en-US" altLang="zh-CN" sz="1400" dirty="0">
                <a:latin typeface="Arial" panose="020B0604020202020204" pitchFamily="34" charset="0"/>
                <a:ea typeface="微软雅黑" panose="020B0503020204020204" pitchFamily="34" charset="-122"/>
              </a:rPr>
              <a:t>CFP </a:t>
            </a:r>
            <a:r>
              <a:rPr lang="zh-CN" altLang="en-US" sz="1400" dirty="0">
                <a:latin typeface="Arial" panose="020B0604020202020204" pitchFamily="34" charset="0"/>
                <a:ea typeface="微软雅黑" panose="020B0503020204020204" pitchFamily="34" charset="-122"/>
              </a:rPr>
              <a:t>发出的蓝色荧光可以被受体蛋白中的</a:t>
            </a:r>
            <a:r>
              <a:rPr lang="en-US" altLang="zh-CN" sz="1400" dirty="0">
                <a:latin typeface="Arial" panose="020B0604020202020204" pitchFamily="34" charset="0"/>
                <a:ea typeface="微软雅黑" panose="020B0503020204020204" pitchFamily="34" charset="-122"/>
              </a:rPr>
              <a:t>YFP </a:t>
            </a:r>
            <a:r>
              <a:rPr lang="zh-CN" altLang="en-US" sz="1400" dirty="0">
                <a:latin typeface="Arial" panose="020B0604020202020204" pitchFamily="34" charset="0"/>
                <a:ea typeface="微软雅黑" panose="020B0503020204020204" pitchFamily="34" charset="-122"/>
              </a:rPr>
              <a:t>所吸收，并激发</a:t>
            </a:r>
            <a:r>
              <a:rPr lang="en-US" altLang="zh-CN" sz="1400" dirty="0">
                <a:latin typeface="Arial" panose="020B0604020202020204" pitchFamily="34" charset="0"/>
                <a:ea typeface="微软雅黑" panose="020B0503020204020204" pitchFamily="34" charset="-122"/>
              </a:rPr>
              <a:t>YFP </a:t>
            </a:r>
            <a:r>
              <a:rPr lang="zh-CN" altLang="en-US" sz="1400" dirty="0">
                <a:latin typeface="Arial" panose="020B0604020202020204" pitchFamily="34" charset="0"/>
                <a:ea typeface="微软雅黑" panose="020B0503020204020204" pitchFamily="34" charset="-122"/>
              </a:rPr>
              <a:t>发出波长为</a:t>
            </a:r>
            <a:r>
              <a:rPr lang="en-US" altLang="zh-CN" sz="1400" dirty="0">
                <a:latin typeface="Arial" panose="020B0604020202020204" pitchFamily="34" charset="0"/>
                <a:ea typeface="微软雅黑" panose="020B0503020204020204" pitchFamily="34" charset="-122"/>
              </a:rPr>
              <a:t>530 nm </a:t>
            </a:r>
            <a:r>
              <a:rPr lang="zh-CN" altLang="en-US" sz="1400" dirty="0">
                <a:latin typeface="Arial" panose="020B0604020202020204" pitchFamily="34" charset="0"/>
                <a:ea typeface="微软雅黑" panose="020B0503020204020204" pitchFamily="34" charset="-122"/>
              </a:rPr>
              <a:t>的黄色荧光</a:t>
            </a:r>
          </a:p>
        </p:txBody>
      </p:sp>
    </p:spTree>
    <p:extLst>
      <p:ext uri="{BB962C8B-B14F-4D97-AF65-F5344CB8AC3E}">
        <p14:creationId xmlns:p14="http://schemas.microsoft.com/office/powerpoint/2010/main" val="3358878732"/>
      </p:ext>
    </p:extLst>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标题 1">
            <a:extLst>
              <a:ext uri="{FF2B5EF4-FFF2-40B4-BE49-F238E27FC236}">
                <a16:creationId xmlns:a16="http://schemas.microsoft.com/office/drawing/2014/main" id="{7E2B8EFA-910E-4622-836B-CB061780418C}"/>
              </a:ext>
            </a:extLst>
          </p:cNvPr>
          <p:cNvSpPr>
            <a:spLocks noGrp="1"/>
          </p:cNvSpPr>
          <p:nvPr>
            <p:ph type="title"/>
          </p:nvPr>
        </p:nvSpPr>
        <p:spPr/>
        <p:txBody>
          <a:bodyPr/>
          <a:lstStyle/>
          <a:p>
            <a:pPr algn="l" eaLnBrk="1" hangingPunct="1"/>
            <a:r>
              <a:rPr lang="zh-CN" altLang="en-US" dirty="0"/>
              <a:t>四、放射自显影技术</a:t>
            </a:r>
          </a:p>
        </p:txBody>
      </p:sp>
      <p:sp>
        <p:nvSpPr>
          <p:cNvPr id="157699" name="内容占位符 2">
            <a:extLst>
              <a:ext uri="{FF2B5EF4-FFF2-40B4-BE49-F238E27FC236}">
                <a16:creationId xmlns:a16="http://schemas.microsoft.com/office/drawing/2014/main" id="{07977856-75DA-4707-8632-E295BEB4ABA4}"/>
              </a:ext>
            </a:extLst>
          </p:cNvPr>
          <p:cNvSpPr>
            <a:spLocks noGrp="1"/>
          </p:cNvSpPr>
          <p:nvPr>
            <p:ph idx="1"/>
          </p:nvPr>
        </p:nvSpPr>
        <p:spPr>
          <a:xfrm>
            <a:off x="824366" y="1211344"/>
            <a:ext cx="6313190" cy="5335245"/>
          </a:xfrm>
        </p:spPr>
        <p:txBody>
          <a:bodyPr>
            <a:normAutofit/>
          </a:bodyPr>
          <a:lstStyle/>
          <a:p>
            <a:pPr>
              <a:lnSpc>
                <a:spcPct val="200000"/>
              </a:lnSpc>
            </a:pPr>
            <a:r>
              <a:rPr lang="zh-CN" altLang="en-US" sz="2438" dirty="0"/>
              <a:t>利用放射性同位素的电离射线对乳胶</a:t>
            </a:r>
            <a:r>
              <a:rPr lang="en-US" altLang="zh-CN" sz="2438" dirty="0"/>
              <a:t>(</a:t>
            </a:r>
            <a:r>
              <a:rPr lang="zh-CN" altLang="en-US" sz="2438" dirty="0"/>
              <a:t>含</a:t>
            </a:r>
            <a:r>
              <a:rPr lang="en-US" altLang="zh-CN" sz="2438" dirty="0" err="1"/>
              <a:t>AgBr</a:t>
            </a:r>
            <a:r>
              <a:rPr lang="en-US" altLang="zh-CN" sz="2438" dirty="0"/>
              <a:t> </a:t>
            </a:r>
            <a:r>
              <a:rPr lang="zh-CN" altLang="en-US" sz="2438" dirty="0"/>
              <a:t>或</a:t>
            </a:r>
            <a:r>
              <a:rPr lang="en-US" altLang="zh-CN" sz="2438" dirty="0"/>
              <a:t> AgCl)</a:t>
            </a:r>
            <a:r>
              <a:rPr lang="zh-CN" altLang="en-US" sz="2438" dirty="0"/>
              <a:t>的感光作用，对细胞内生物大分子进行定性、定位与半定量研究</a:t>
            </a:r>
            <a:endParaRPr lang="en-US" altLang="zh-CN" sz="2438" dirty="0"/>
          </a:p>
          <a:p>
            <a:pPr>
              <a:lnSpc>
                <a:spcPct val="200000"/>
              </a:lnSpc>
            </a:pPr>
            <a:r>
              <a:rPr lang="zh-CN" altLang="en-US" sz="2438" b="1" dirty="0"/>
              <a:t>两个主要步骤：</a:t>
            </a:r>
            <a:r>
              <a:rPr lang="zh-CN" altLang="en-US" sz="2438" dirty="0"/>
              <a:t>即</a:t>
            </a:r>
            <a:r>
              <a:rPr lang="zh-CN" altLang="en-US" sz="2438" b="1" dirty="0">
                <a:solidFill>
                  <a:srgbClr val="0033CC"/>
                </a:solidFill>
              </a:rPr>
              <a:t>同位素标记的生物大分子前体的掺入</a:t>
            </a:r>
            <a:r>
              <a:rPr lang="zh-CN" altLang="en-US" sz="2438" dirty="0"/>
              <a:t>和</a:t>
            </a:r>
            <a:r>
              <a:rPr lang="zh-CN" altLang="en-US" sz="2438" b="1" dirty="0">
                <a:solidFill>
                  <a:srgbClr val="0033CC"/>
                </a:solidFill>
              </a:rPr>
              <a:t>细胞内同位素的显示</a:t>
            </a:r>
          </a:p>
        </p:txBody>
      </p:sp>
      <p:pic>
        <p:nvPicPr>
          <p:cNvPr id="157700" name="图片 1">
            <a:extLst>
              <a:ext uri="{FF2B5EF4-FFF2-40B4-BE49-F238E27FC236}">
                <a16:creationId xmlns:a16="http://schemas.microsoft.com/office/drawing/2014/main" id="{CA6822E2-77E5-4968-9323-1F553E3ED579}"/>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741886" y="203196"/>
            <a:ext cx="3879122" cy="663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1621554"/>
      </p:ext>
    </p:extLst>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标题 1">
            <a:extLst>
              <a:ext uri="{FF2B5EF4-FFF2-40B4-BE49-F238E27FC236}">
                <a16:creationId xmlns:a16="http://schemas.microsoft.com/office/drawing/2014/main" id="{8E74BD13-5878-48FF-AC6C-63442FEE1EF3}"/>
              </a:ext>
            </a:extLst>
          </p:cNvPr>
          <p:cNvSpPr>
            <a:spLocks noGrp="1"/>
          </p:cNvSpPr>
          <p:nvPr>
            <p:ph type="title"/>
          </p:nvPr>
        </p:nvSpPr>
        <p:spPr/>
        <p:txBody>
          <a:bodyPr/>
          <a:lstStyle/>
          <a:p>
            <a:pPr eaLnBrk="1" hangingPunct="1"/>
            <a:r>
              <a:rPr lang="zh-CN" altLang="en-US" sz="3186"/>
              <a:t>根据实验要求选择合适的同位素</a:t>
            </a:r>
          </a:p>
        </p:txBody>
      </p:sp>
      <p:sp>
        <p:nvSpPr>
          <p:cNvPr id="161795" name="内容占位符 2">
            <a:extLst>
              <a:ext uri="{FF2B5EF4-FFF2-40B4-BE49-F238E27FC236}">
                <a16:creationId xmlns:a16="http://schemas.microsoft.com/office/drawing/2014/main" id="{AA2D12B1-2EFF-4F47-AFBD-7AE1143B4076}"/>
              </a:ext>
            </a:extLst>
          </p:cNvPr>
          <p:cNvSpPr>
            <a:spLocks noGrp="1"/>
          </p:cNvSpPr>
          <p:nvPr>
            <p:ph idx="1"/>
          </p:nvPr>
        </p:nvSpPr>
        <p:spPr/>
        <p:txBody>
          <a:bodyPr>
            <a:noAutofit/>
          </a:bodyPr>
          <a:lstStyle/>
          <a:p>
            <a:pPr>
              <a:lnSpc>
                <a:spcPts val="3186"/>
              </a:lnSpc>
            </a:pPr>
            <a:r>
              <a:rPr lang="zh-CN" altLang="en-US" sz="2400" dirty="0"/>
              <a:t>研究</a:t>
            </a:r>
            <a:r>
              <a:rPr lang="en-US" altLang="zh-CN" sz="2400" dirty="0"/>
              <a:t>DNA </a:t>
            </a:r>
            <a:r>
              <a:rPr lang="zh-CN" altLang="en-US" sz="2400" dirty="0"/>
              <a:t>合成时通常用氚（</a:t>
            </a:r>
            <a:r>
              <a:rPr lang="en-US" altLang="zh-CN" sz="2400" baseline="30000" dirty="0"/>
              <a:t>3</a:t>
            </a:r>
            <a:r>
              <a:rPr lang="en-US" altLang="zh-CN" sz="2400" dirty="0"/>
              <a:t>H</a:t>
            </a:r>
            <a:r>
              <a:rPr lang="zh-CN" altLang="en-US" sz="2400" dirty="0"/>
              <a:t>）标记的</a:t>
            </a:r>
            <a:r>
              <a:rPr lang="en-US" altLang="zh-CN" sz="2400" baseline="30000" dirty="0"/>
              <a:t>3</a:t>
            </a:r>
            <a:r>
              <a:rPr lang="en-US" altLang="zh-CN" sz="2400" dirty="0"/>
              <a:t>H-TdR</a:t>
            </a:r>
          </a:p>
          <a:p>
            <a:pPr>
              <a:lnSpc>
                <a:spcPts val="3186"/>
              </a:lnSpc>
            </a:pPr>
            <a:r>
              <a:rPr lang="zh-CN" altLang="en-US" sz="2400" dirty="0"/>
              <a:t>研究</a:t>
            </a:r>
            <a:r>
              <a:rPr lang="en-US" altLang="zh-CN" sz="2400" dirty="0"/>
              <a:t>RNA </a:t>
            </a:r>
            <a:r>
              <a:rPr lang="zh-CN" altLang="en-US" sz="2400" dirty="0"/>
              <a:t>合成用</a:t>
            </a:r>
            <a:r>
              <a:rPr lang="en-US" altLang="zh-CN" sz="2400" baseline="30000" dirty="0"/>
              <a:t>3</a:t>
            </a:r>
            <a:r>
              <a:rPr lang="en-US" altLang="zh-CN" sz="2400" dirty="0"/>
              <a:t>H-U</a:t>
            </a:r>
          </a:p>
          <a:p>
            <a:pPr>
              <a:lnSpc>
                <a:spcPts val="3186"/>
              </a:lnSpc>
            </a:pPr>
            <a:r>
              <a:rPr lang="zh-CN" altLang="en-US" sz="2400" dirty="0"/>
              <a:t>在研究含硫蛋白分子代谢时，用 </a:t>
            </a:r>
            <a:r>
              <a:rPr lang="en-US" altLang="zh-CN" sz="2400" baseline="30000" dirty="0"/>
              <a:t>35</a:t>
            </a:r>
            <a:r>
              <a:rPr lang="en-US" altLang="zh-CN" sz="2400" dirty="0"/>
              <a:t>S </a:t>
            </a:r>
            <a:r>
              <a:rPr lang="zh-CN" altLang="en-US" sz="2400" dirty="0"/>
              <a:t>标记的蛋氨酸和半胱氨酸</a:t>
            </a:r>
          </a:p>
        </p:txBody>
      </p:sp>
      <p:pic>
        <p:nvPicPr>
          <p:cNvPr id="161796" name="Picture 4" descr="D:\编书\细胞生物学教材编写\第4版学习指南\Chapter 3 Fig\imagepage34.JPG">
            <a:extLst>
              <a:ext uri="{FF2B5EF4-FFF2-40B4-BE49-F238E27FC236}">
                <a16:creationId xmlns:a16="http://schemas.microsoft.com/office/drawing/2014/main" id="{8EE46B30-2611-4503-9C7B-CFB7F96C1EE9}"/>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598697" y="3657600"/>
            <a:ext cx="6994607"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7D3FA167-D9FC-407F-9CBB-8AF8D5E2304B}"/>
              </a:ext>
            </a:extLst>
          </p:cNvPr>
          <p:cNvSpPr/>
          <p:nvPr/>
        </p:nvSpPr>
        <p:spPr>
          <a:xfrm>
            <a:off x="4177045" y="3244334"/>
            <a:ext cx="3837910" cy="352341"/>
          </a:xfrm>
          <a:prstGeom prst="rect">
            <a:avLst/>
          </a:prstGeom>
        </p:spPr>
        <p:txBody>
          <a:bodyPr wrap="square">
            <a:spAutoFit/>
          </a:bodyPr>
          <a:lstStyle/>
          <a:p>
            <a:pPr algn="ctr">
              <a:lnSpc>
                <a:spcPts val="2200"/>
              </a:lnSpc>
              <a:spcBef>
                <a:spcPts val="600"/>
              </a:spcBef>
            </a:pPr>
            <a:r>
              <a:rPr lang="zh-CN" altLang="en-US" sz="1600" b="1" dirty="0">
                <a:solidFill>
                  <a:srgbClr val="0033CC"/>
                </a:solidFill>
                <a:latin typeface="Arial" panose="020B0604020202020204" pitchFamily="34" charset="0"/>
                <a:ea typeface="微软雅黑" panose="020B0503020204020204" pitchFamily="34" charset="-122"/>
              </a:rPr>
              <a:t>表</a:t>
            </a:r>
            <a:r>
              <a:rPr lang="en-US" altLang="zh-CN" sz="1600" b="1" dirty="0">
                <a:solidFill>
                  <a:srgbClr val="0033CC"/>
                </a:solidFill>
                <a:latin typeface="Arial" panose="020B0604020202020204" pitchFamily="34" charset="0"/>
                <a:ea typeface="微软雅黑" panose="020B0503020204020204" pitchFamily="34" charset="-122"/>
              </a:rPr>
              <a:t>2-3 </a:t>
            </a:r>
            <a:r>
              <a:rPr lang="zh-CN" altLang="en-US" sz="1600" b="1" dirty="0">
                <a:solidFill>
                  <a:srgbClr val="0033CC"/>
                </a:solidFill>
                <a:latin typeface="Arial" panose="020B0604020202020204" pitchFamily="34" charset="0"/>
                <a:ea typeface="微软雅黑" panose="020B0503020204020204" pitchFamily="34" charset="-122"/>
              </a:rPr>
              <a:t>常用放射性同位素的基本特点</a:t>
            </a:r>
          </a:p>
        </p:txBody>
      </p:sp>
    </p:spTree>
    <p:extLst>
      <p:ext uri="{BB962C8B-B14F-4D97-AF65-F5344CB8AC3E}">
        <p14:creationId xmlns:p14="http://schemas.microsoft.com/office/powerpoint/2010/main" val="3095668332"/>
      </p:ext>
    </p:extLst>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459" name="文本框 2"/>
          <p:cNvSpPr txBox="1">
            <a:spLocks noChangeArrowheads="1"/>
          </p:cNvSpPr>
          <p:nvPr/>
        </p:nvSpPr>
        <p:spPr bwMode="auto">
          <a:xfrm>
            <a:off x="1803401" y="2218267"/>
            <a:ext cx="17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第五节</a:t>
            </a:r>
          </a:p>
        </p:txBody>
      </p:sp>
      <p:sp>
        <p:nvSpPr>
          <p:cNvPr id="5" name="TextBox 23"/>
          <p:cNvSpPr txBox="1"/>
          <p:nvPr/>
        </p:nvSpPr>
        <p:spPr>
          <a:xfrm>
            <a:off x="5121256" y="2691114"/>
            <a:ext cx="1499128" cy="400110"/>
          </a:xfrm>
          <a:prstGeom prst="rect">
            <a:avLst/>
          </a:prstGeom>
          <a:noFill/>
        </p:spPr>
        <p:txBody>
          <a:bodyPr wrap="none" lIns="91440" tIns="45720" rIns="91440" bIns="45720">
            <a:spAutoFit/>
          </a:bodyPr>
          <a:lstStyle/>
          <a:p>
            <a:pPr marL="285744" marR="0" lvl="0" indent="-285744" algn="l" defTabSz="914400" rtl="0" eaLnBrk="1" fontAlgn="auto" latinLnBrk="0" hangingPunct="1">
              <a:lnSpc>
                <a:spcPct val="100000"/>
              </a:lnSpc>
              <a:spcBef>
                <a:spcPts val="0"/>
              </a:spcBef>
              <a:spcAft>
                <a:spcPts val="0"/>
              </a:spcAft>
              <a:buClrTx/>
              <a:buSzTx/>
              <a:buFont typeface="Wingdings" pitchFamily="2" charset="2"/>
              <a:buChar char="p"/>
              <a:tabLst/>
              <a:defRPr/>
            </a:pPr>
            <a:r>
              <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模式生物</a:t>
            </a:r>
          </a:p>
        </p:txBody>
      </p:sp>
      <p:sp>
        <p:nvSpPr>
          <p:cNvPr id="6" name="TextBox 24"/>
          <p:cNvSpPr txBox="1"/>
          <p:nvPr/>
        </p:nvSpPr>
        <p:spPr>
          <a:xfrm>
            <a:off x="5121256" y="4084762"/>
            <a:ext cx="2268570" cy="400110"/>
          </a:xfrm>
          <a:prstGeom prst="rect">
            <a:avLst/>
          </a:prstGeom>
          <a:noFill/>
        </p:spPr>
        <p:txBody>
          <a:bodyPr wrap="none" lIns="91440" tIns="45720" rIns="91440" bIns="45720">
            <a:spAutoFit/>
          </a:bodyPr>
          <a:lstStyle/>
          <a:p>
            <a:pPr marL="285744" marR="0" lvl="0" indent="-285744" algn="l" defTabSz="914400" rtl="0" eaLnBrk="1" fontAlgn="auto" latinLnBrk="0" hangingPunct="1">
              <a:lnSpc>
                <a:spcPct val="100000"/>
              </a:lnSpc>
              <a:spcBef>
                <a:spcPts val="0"/>
              </a:spcBef>
              <a:spcAft>
                <a:spcPts val="0"/>
              </a:spcAft>
              <a:buClrTx/>
              <a:buSzTx/>
              <a:buFont typeface="Wingdings" pitchFamily="2" charset="2"/>
              <a:buChar char="p"/>
              <a:tabLst/>
              <a:defRPr/>
            </a:pPr>
            <a:r>
              <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功能基因组研究</a:t>
            </a:r>
          </a:p>
        </p:txBody>
      </p:sp>
      <p:sp>
        <p:nvSpPr>
          <p:cNvPr id="9" name="文本框 8"/>
          <p:cNvSpPr txBox="1"/>
          <p:nvPr/>
        </p:nvSpPr>
        <p:spPr bwMode="auto">
          <a:xfrm>
            <a:off x="5121256" y="1575185"/>
            <a:ext cx="5950398" cy="584775"/>
          </a:xfrm>
          <a:prstGeom prst="rect">
            <a:avLst/>
          </a:prstGeom>
          <a:noFill/>
        </p:spPr>
        <p:txBody>
          <a:bodyPr wrap="square" lIns="91440" tIns="45720" rIns="91440" bIns="45720">
            <a:spAutoFit/>
          </a:bodyPr>
          <a:lstStyle/>
          <a:p>
            <a:pPr lvl="0">
              <a:defRPr/>
            </a:pPr>
            <a:r>
              <a:rPr lang="zh-CN" altLang="en-US" sz="3200" b="1" dirty="0">
                <a:solidFill>
                  <a:srgbClr val="003366"/>
                </a:solidFill>
                <a:latin typeface="微软雅黑" panose="020B0503020204020204" pitchFamily="34" charset="-122"/>
                <a:ea typeface="微软雅黑" panose="020B0503020204020204" pitchFamily="34" charset="-122"/>
              </a:rPr>
              <a:t>模式生物与功能基因组的研究</a:t>
            </a:r>
            <a:endParaRPr kumimoji="0" lang="zh-CN" altLang="en-US" sz="3200" b="1" i="0" u="none" strike="noStrike" kern="1200" cap="none" spc="0" normalizeH="0" baseline="0" noProof="0" dirty="0">
              <a:ln>
                <a:noFill/>
              </a:ln>
              <a:solidFill>
                <a:srgbClr val="003366"/>
              </a:solidFill>
              <a:effectLst/>
              <a:uLnTx/>
              <a:uFillTx/>
              <a:latin typeface="微软雅黑" panose="020B0503020204020204" pitchFamily="34" charset="-122"/>
              <a:ea typeface="微软雅黑" panose="020B0503020204020204" pitchFamily="34" charset="-122"/>
            </a:endParaRP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1751284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9" grpId="0"/>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a:extLst>
              <a:ext uri="{FF2B5EF4-FFF2-40B4-BE49-F238E27FC236}">
                <a16:creationId xmlns:a16="http://schemas.microsoft.com/office/drawing/2014/main" id="{DA7CE2B4-7F1F-48A3-BC1F-C51CE4E09B10}"/>
              </a:ext>
            </a:extLst>
          </p:cNvPr>
          <p:cNvSpPr>
            <a:spLocks noGrp="1"/>
          </p:cNvSpPr>
          <p:nvPr>
            <p:ph type="title"/>
          </p:nvPr>
        </p:nvSpPr>
        <p:spPr/>
        <p:txBody>
          <a:bodyPr/>
          <a:lstStyle/>
          <a:p>
            <a:pPr algn="l"/>
            <a:r>
              <a:rPr lang="zh-CN" altLang="en-US"/>
              <a:t>一、细胞生物学研究常用的模式生物</a:t>
            </a:r>
          </a:p>
        </p:txBody>
      </p:sp>
      <p:sp>
        <p:nvSpPr>
          <p:cNvPr id="97283" name="内容占位符 2">
            <a:extLst>
              <a:ext uri="{FF2B5EF4-FFF2-40B4-BE49-F238E27FC236}">
                <a16:creationId xmlns:a16="http://schemas.microsoft.com/office/drawing/2014/main" id="{E7EC8496-73F7-43B4-885F-61F264FD9695}"/>
              </a:ext>
            </a:extLst>
          </p:cNvPr>
          <p:cNvSpPr>
            <a:spLocks noGrp="1"/>
          </p:cNvSpPr>
          <p:nvPr>
            <p:ph idx="1"/>
          </p:nvPr>
        </p:nvSpPr>
        <p:spPr>
          <a:xfrm>
            <a:off x="334617" y="1587502"/>
            <a:ext cx="3533775" cy="4686300"/>
          </a:xfrm>
        </p:spPr>
        <p:txBody>
          <a:bodyPr>
            <a:normAutofit/>
          </a:bodyPr>
          <a:lstStyle/>
          <a:p>
            <a:pPr>
              <a:lnSpc>
                <a:spcPct val="150000"/>
              </a:lnSpc>
              <a:spcAft>
                <a:spcPts val="600"/>
              </a:spcAft>
            </a:pPr>
            <a:r>
              <a:rPr lang="zh-CN" altLang="en-US" sz="2000" dirty="0"/>
              <a:t>模式生物通常</a:t>
            </a:r>
            <a:r>
              <a:rPr lang="zh-CN" altLang="en-US" sz="2000" b="1" dirty="0">
                <a:solidFill>
                  <a:srgbClr val="0033CC"/>
                </a:solidFill>
              </a:rPr>
              <a:t>个体较小，容易培养，操作简单，生长繁殖快</a:t>
            </a:r>
            <a:endParaRPr lang="en-US" altLang="zh-CN" sz="2000" dirty="0"/>
          </a:p>
          <a:p>
            <a:pPr>
              <a:lnSpc>
                <a:spcPct val="150000"/>
              </a:lnSpc>
              <a:spcAft>
                <a:spcPts val="600"/>
              </a:spcAft>
            </a:pPr>
            <a:r>
              <a:rPr lang="zh-CN" altLang="en-US" sz="2000" dirty="0"/>
              <a:t>由于基因在进化上的保守性以及遗传密码的通用性，从一种实验生物得到的有关基因性质或功能方面的信息往往也适用于其他生物</a:t>
            </a:r>
          </a:p>
        </p:txBody>
      </p:sp>
      <p:grpSp>
        <p:nvGrpSpPr>
          <p:cNvPr id="97284" name="组合 11">
            <a:extLst>
              <a:ext uri="{FF2B5EF4-FFF2-40B4-BE49-F238E27FC236}">
                <a16:creationId xmlns:a16="http://schemas.microsoft.com/office/drawing/2014/main" id="{724EA217-1DB3-4C29-8F12-061E115EFB12}"/>
              </a:ext>
            </a:extLst>
          </p:cNvPr>
          <p:cNvGrpSpPr>
            <a:grpSpLocks/>
          </p:cNvGrpSpPr>
          <p:nvPr/>
        </p:nvGrpSpPr>
        <p:grpSpPr bwMode="auto">
          <a:xfrm>
            <a:off x="3953543" y="1193800"/>
            <a:ext cx="8238457" cy="5473704"/>
            <a:chOff x="982453" y="980728"/>
            <a:chExt cx="6951255" cy="4248312"/>
          </a:xfrm>
        </p:grpSpPr>
        <p:pic>
          <p:nvPicPr>
            <p:cNvPr id="97285" name="Picture 7" descr="Image-f850a156">
              <a:extLst>
                <a:ext uri="{FF2B5EF4-FFF2-40B4-BE49-F238E27FC236}">
                  <a16:creationId xmlns:a16="http://schemas.microsoft.com/office/drawing/2014/main" id="{A60E35AF-AE7E-46B7-9C45-C251E133B2D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67902" y="3789040"/>
              <a:ext cx="3065806"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8" descr="Image-f850c075">
              <a:extLst>
                <a:ext uri="{FF2B5EF4-FFF2-40B4-BE49-F238E27FC236}">
                  <a16:creationId xmlns:a16="http://schemas.microsoft.com/office/drawing/2014/main" id="{DE94A7B9-EF85-4261-B18F-ADDF1758571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82453" y="2384884"/>
              <a:ext cx="3053494"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7" name="Picture 9" descr="Image-f850d9a5">
              <a:extLst>
                <a:ext uri="{FF2B5EF4-FFF2-40B4-BE49-F238E27FC236}">
                  <a16:creationId xmlns:a16="http://schemas.microsoft.com/office/drawing/2014/main" id="{AB3A8001-5613-4C0C-82E4-85B4B859EE2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82453" y="3789040"/>
              <a:ext cx="2981647"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8" name="Picture 10" descr="Image-f8507e32">
              <a:extLst>
                <a:ext uri="{FF2B5EF4-FFF2-40B4-BE49-F238E27FC236}">
                  <a16:creationId xmlns:a16="http://schemas.microsoft.com/office/drawing/2014/main" id="{1BE54279-8DBB-4A88-B200-C00B45A08943}"/>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867902" y="2384884"/>
              <a:ext cx="2785055"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9" name="Picture 11" descr="Image-f85067b4">
              <a:extLst>
                <a:ext uri="{FF2B5EF4-FFF2-40B4-BE49-F238E27FC236}">
                  <a16:creationId xmlns:a16="http://schemas.microsoft.com/office/drawing/2014/main" id="{D0892F12-7B82-4FB7-A539-0DB5CD6F4D4D}"/>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867902" y="980728"/>
              <a:ext cx="2800442"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90" name="Picture 12" descr="Image-f85040d9">
              <a:extLst>
                <a:ext uri="{FF2B5EF4-FFF2-40B4-BE49-F238E27FC236}">
                  <a16:creationId xmlns:a16="http://schemas.microsoft.com/office/drawing/2014/main" id="{2AE60CE0-8D6D-45AD-9078-7979C967F0E9}"/>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82453" y="980728"/>
              <a:ext cx="3263176"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a:extLst>
              <a:ext uri="{FF2B5EF4-FFF2-40B4-BE49-F238E27FC236}">
                <a16:creationId xmlns:a16="http://schemas.microsoft.com/office/drawing/2014/main" id="{ABAC96DC-65BE-4140-9BD6-1DDCF34A7EAD}"/>
              </a:ext>
            </a:extLst>
          </p:cNvPr>
          <p:cNvSpPr>
            <a:spLocks noGrp="1"/>
          </p:cNvSpPr>
          <p:nvPr>
            <p:ph type="title"/>
          </p:nvPr>
        </p:nvSpPr>
        <p:spPr/>
        <p:txBody>
          <a:bodyPr/>
          <a:lstStyle/>
          <a:p>
            <a:r>
              <a:rPr lang="en-US" altLang="zh-CN"/>
              <a:t>Why do we need model systems?</a:t>
            </a:r>
            <a:endParaRPr lang="zh-CN" altLang="en-US"/>
          </a:p>
        </p:txBody>
      </p:sp>
      <p:sp>
        <p:nvSpPr>
          <p:cNvPr id="98307" name="内容占位符 2">
            <a:extLst>
              <a:ext uri="{FF2B5EF4-FFF2-40B4-BE49-F238E27FC236}">
                <a16:creationId xmlns:a16="http://schemas.microsoft.com/office/drawing/2014/main" id="{901C85E3-314F-49EC-BBCC-6CCB4BB1ADD9}"/>
              </a:ext>
            </a:extLst>
          </p:cNvPr>
          <p:cNvSpPr>
            <a:spLocks noGrp="1"/>
          </p:cNvSpPr>
          <p:nvPr>
            <p:ph idx="1"/>
          </p:nvPr>
        </p:nvSpPr>
        <p:spPr>
          <a:xfrm>
            <a:off x="984250" y="1295404"/>
            <a:ext cx="10223500" cy="5359400"/>
          </a:xfrm>
        </p:spPr>
        <p:txBody>
          <a:bodyPr/>
          <a:lstStyle/>
          <a:p>
            <a:pPr>
              <a:lnSpc>
                <a:spcPts val="3600"/>
              </a:lnSpc>
              <a:spcAft>
                <a:spcPts val="600"/>
              </a:spcAft>
            </a:pPr>
            <a:r>
              <a:rPr lang="en-US" altLang="zh-CN" sz="2400" dirty="0"/>
              <a:t>All cells are descended from a common ancestor</a:t>
            </a:r>
          </a:p>
          <a:p>
            <a:pPr lvl="1">
              <a:lnSpc>
                <a:spcPts val="3600"/>
              </a:lnSpc>
              <a:spcAft>
                <a:spcPts val="600"/>
              </a:spcAft>
            </a:pPr>
            <a:r>
              <a:rPr lang="en-US" altLang="zh-CN" dirty="0">
                <a:solidFill>
                  <a:srgbClr val="0033CC"/>
                </a:solidFill>
              </a:rPr>
              <a:t>Simple systems to study a biological question</a:t>
            </a:r>
          </a:p>
          <a:p>
            <a:pPr lvl="1">
              <a:lnSpc>
                <a:spcPts val="3600"/>
              </a:lnSpc>
              <a:spcAft>
                <a:spcPts val="600"/>
              </a:spcAft>
            </a:pPr>
            <a:r>
              <a:rPr lang="en-US" altLang="zh-CN" dirty="0">
                <a:solidFill>
                  <a:srgbClr val="0033CC"/>
                </a:solidFill>
              </a:rPr>
              <a:t>Extrapolate results to higher organisms</a:t>
            </a:r>
          </a:p>
          <a:p>
            <a:pPr>
              <a:lnSpc>
                <a:spcPts val="3600"/>
              </a:lnSpc>
              <a:spcAft>
                <a:spcPts val="600"/>
              </a:spcAft>
            </a:pPr>
            <a:r>
              <a:rPr lang="en-US" altLang="zh-CN" dirty="0"/>
              <a:t>Advantageous characteristics found in model organisms</a:t>
            </a:r>
          </a:p>
          <a:p>
            <a:pPr lvl="1">
              <a:lnSpc>
                <a:spcPts val="3600"/>
              </a:lnSpc>
              <a:spcAft>
                <a:spcPts val="600"/>
              </a:spcAft>
            </a:pPr>
            <a:r>
              <a:rPr lang="en-US" altLang="zh-CN" dirty="0">
                <a:solidFill>
                  <a:srgbClr val="0033CC"/>
                </a:solidFill>
              </a:rPr>
              <a:t>Amenable to genetic manipulation </a:t>
            </a:r>
          </a:p>
          <a:p>
            <a:pPr lvl="1">
              <a:lnSpc>
                <a:spcPts val="3600"/>
              </a:lnSpc>
              <a:spcAft>
                <a:spcPts val="600"/>
              </a:spcAft>
            </a:pPr>
            <a:r>
              <a:rPr lang="en-US" altLang="zh-CN" dirty="0">
                <a:solidFill>
                  <a:srgbClr val="0033CC"/>
                </a:solidFill>
              </a:rPr>
              <a:t>Reproduce rapidly</a:t>
            </a:r>
          </a:p>
          <a:p>
            <a:pPr lvl="1">
              <a:lnSpc>
                <a:spcPts val="3600"/>
              </a:lnSpc>
              <a:spcAft>
                <a:spcPts val="600"/>
              </a:spcAft>
            </a:pPr>
            <a:r>
              <a:rPr lang="en-US" altLang="zh-CN" dirty="0">
                <a:solidFill>
                  <a:srgbClr val="0033CC"/>
                </a:solidFill>
              </a:rPr>
              <a:t>Transparent</a:t>
            </a:r>
          </a:p>
          <a:p>
            <a:pPr lvl="1">
              <a:lnSpc>
                <a:spcPts val="3600"/>
              </a:lnSpc>
              <a:spcAft>
                <a:spcPts val="600"/>
              </a:spcAft>
            </a:pPr>
            <a:r>
              <a:rPr lang="en-US" altLang="zh-CN" dirty="0">
                <a:solidFill>
                  <a:srgbClr val="0033CC"/>
                </a:solidFill>
              </a:rPr>
              <a:t>Defined cell lineage…</a:t>
            </a:r>
          </a:p>
          <a:p>
            <a:pPr>
              <a:lnSpc>
                <a:spcPts val="3600"/>
              </a:lnSpc>
              <a:spcAft>
                <a:spcPts val="600"/>
              </a:spcAft>
            </a:pPr>
            <a:endParaRPr lang="zh-CN" altLang="en-US" dirty="0"/>
          </a:p>
        </p:txBody>
      </p:sp>
    </p:spTree>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a:extLst>
              <a:ext uri="{FF2B5EF4-FFF2-40B4-BE49-F238E27FC236}">
                <a16:creationId xmlns:a16="http://schemas.microsoft.com/office/drawing/2014/main" id="{91F149F3-A2DD-46C4-B96B-68926A7A51F3}"/>
              </a:ext>
            </a:extLst>
          </p:cNvPr>
          <p:cNvSpPr>
            <a:spLocks noGrp="1"/>
          </p:cNvSpPr>
          <p:nvPr>
            <p:ph type="title"/>
          </p:nvPr>
        </p:nvSpPr>
        <p:spPr/>
        <p:txBody>
          <a:bodyPr/>
          <a:lstStyle/>
          <a:p>
            <a:pPr algn="l" eaLnBrk="1" hangingPunct="1"/>
            <a:r>
              <a:rPr lang="zh-CN" altLang="en-US" dirty="0"/>
              <a:t>二、功能基因组研究</a:t>
            </a:r>
          </a:p>
        </p:txBody>
      </p:sp>
      <p:pic>
        <p:nvPicPr>
          <p:cNvPr id="4" name="图片 3">
            <a:extLst>
              <a:ext uri="{FF2B5EF4-FFF2-40B4-BE49-F238E27FC236}">
                <a16:creationId xmlns:a16="http://schemas.microsoft.com/office/drawing/2014/main" id="{0FE83DE8-CD8C-4301-89F2-D96EB489DB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99175" y="1179364"/>
            <a:ext cx="7993650" cy="5040000"/>
          </a:xfrm>
          <a:prstGeom prst="rect">
            <a:avLst/>
          </a:prstGeom>
        </p:spPr>
      </p:pic>
      <p:sp>
        <p:nvSpPr>
          <p:cNvPr id="5" name="矩形 4">
            <a:extLst>
              <a:ext uri="{FF2B5EF4-FFF2-40B4-BE49-F238E27FC236}">
                <a16:creationId xmlns:a16="http://schemas.microsoft.com/office/drawing/2014/main" id="{EBB8E99E-80CA-4E94-B200-9C41B636273C}"/>
              </a:ext>
            </a:extLst>
          </p:cNvPr>
          <p:cNvSpPr/>
          <p:nvPr/>
        </p:nvSpPr>
        <p:spPr>
          <a:xfrm>
            <a:off x="1592179" y="6219364"/>
            <a:ext cx="9007642" cy="638636"/>
          </a:xfrm>
          <a:prstGeom prst="rect">
            <a:avLst/>
          </a:prstGeom>
        </p:spPr>
        <p:txBody>
          <a:bodyPr wrap="square">
            <a:spAutoFit/>
          </a:bodyPr>
          <a:lstStyle/>
          <a:p>
            <a:pPr algn="ctr">
              <a:lnSpc>
                <a:spcPts val="2200"/>
              </a:lnSpc>
              <a:spcBef>
                <a:spcPts val="600"/>
              </a:spcBef>
            </a:pPr>
            <a:r>
              <a:rPr lang="en-US" altLang="zh-CN" b="1" dirty="0">
                <a:solidFill>
                  <a:srgbClr val="0033CC"/>
                </a:solidFill>
                <a:latin typeface="Arial" panose="020B0604020202020204" pitchFamily="34" charset="0"/>
                <a:ea typeface="微软雅黑" panose="020B0503020204020204" pitchFamily="34" charset="-122"/>
              </a:rPr>
              <a:t> Schematic diagram showing flow of information between functional genomics techniques for studying signaling pathways in plants</a:t>
            </a:r>
            <a:endParaRPr lang="zh-CN" altLang="en-US" b="1" dirty="0">
              <a:solidFill>
                <a:srgbClr val="0033CC"/>
              </a:solidFill>
              <a:latin typeface="Arial" panose="020B0604020202020204" pitchFamily="34" charset="0"/>
              <a:ea typeface="微软雅黑" panose="020B0503020204020204" pitchFamily="34" charset="-122"/>
            </a:endParaRPr>
          </a:p>
        </p:txBody>
      </p:sp>
    </p:spTree>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3">
            <a:extLst>
              <a:ext uri="{FF2B5EF4-FFF2-40B4-BE49-F238E27FC236}">
                <a16:creationId xmlns:a16="http://schemas.microsoft.com/office/drawing/2014/main" id="{0B5F9700-2600-43E5-9168-1D2831D7DE39}"/>
              </a:ext>
            </a:extLst>
          </p:cNvPr>
          <p:cNvSpPr>
            <a:spLocks noGrp="1"/>
          </p:cNvSpPr>
          <p:nvPr>
            <p:ph type="title"/>
          </p:nvPr>
        </p:nvSpPr>
        <p:spPr/>
        <p:txBody>
          <a:bodyPr/>
          <a:lstStyle/>
          <a:p>
            <a:r>
              <a:rPr lang="en-US" altLang="zh-CN" dirty="0"/>
              <a:t>The Light Microscope</a:t>
            </a:r>
            <a:endParaRPr lang="zh-CN" altLang="en-US" dirty="0"/>
          </a:p>
        </p:txBody>
      </p:sp>
      <p:pic>
        <p:nvPicPr>
          <p:cNvPr id="36867" name="图片 4">
            <a:extLst>
              <a:ext uri="{FF2B5EF4-FFF2-40B4-BE49-F238E27FC236}">
                <a16:creationId xmlns:a16="http://schemas.microsoft.com/office/drawing/2014/main" id="{9C0015C3-5DC3-4413-AA0F-315B2ECBDB8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24366" y="1838639"/>
            <a:ext cx="4842094" cy="445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图片 5">
            <a:extLst>
              <a:ext uri="{FF2B5EF4-FFF2-40B4-BE49-F238E27FC236}">
                <a16:creationId xmlns:a16="http://schemas.microsoft.com/office/drawing/2014/main" id="{956E1449-DB0C-4DF8-B8EB-F7D34453754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25542" y="413027"/>
            <a:ext cx="5183462" cy="6444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112729"/>
      </p:ext>
    </p:extLst>
  </p:cSld>
  <p:clrMapOvr>
    <a:masterClrMapping/>
  </p:clrMapOvr>
  <p:transition spd="slow">
    <p:wipe dir="r"/>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4B37AB7B-3C71-450A-A352-01854684BFEB}"/>
              </a:ext>
            </a:extLst>
          </p:cNvPr>
          <p:cNvSpPr/>
          <p:nvPr/>
        </p:nvSpPr>
        <p:spPr>
          <a:xfrm>
            <a:off x="-8626" y="0"/>
            <a:ext cx="12200626" cy="1116000"/>
          </a:xfrm>
          <a:prstGeom prst="rect">
            <a:avLst/>
          </a:prstGeom>
          <a:solidFill>
            <a:srgbClr val="FFC00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333928D-EB51-4BE4-9828-378AB60F9F75}"/>
              </a:ext>
            </a:extLst>
          </p:cNvPr>
          <p:cNvSpPr/>
          <p:nvPr/>
        </p:nvSpPr>
        <p:spPr>
          <a:xfrm>
            <a:off x="-8626" y="-15901"/>
            <a:ext cx="12200626" cy="1080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9">
            <a:extLst>
              <a:ext uri="{FF2B5EF4-FFF2-40B4-BE49-F238E27FC236}">
                <a16:creationId xmlns:a16="http://schemas.microsoft.com/office/drawing/2014/main" id="{89E44F2B-B3EA-4B32-AB6A-7366ED285CBB}"/>
              </a:ext>
            </a:extLst>
          </p:cNvPr>
          <p:cNvSpPr/>
          <p:nvPr/>
        </p:nvSpPr>
        <p:spPr>
          <a:xfrm>
            <a:off x="3859301" y="283751"/>
            <a:ext cx="4473399" cy="692498"/>
          </a:xfrm>
          <a:prstGeom prst="rect">
            <a:avLst/>
          </a:prstGeom>
        </p:spPr>
        <p:txBody>
          <a:bodyPr wrap="square" anchor="ctr" anchorCtr="1">
            <a:no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本章内容提要</a:t>
            </a:r>
          </a:p>
        </p:txBody>
      </p:sp>
      <p:pic>
        <p:nvPicPr>
          <p:cNvPr id="3" name="图片 2">
            <a:extLst>
              <a:ext uri="{FF2B5EF4-FFF2-40B4-BE49-F238E27FC236}">
                <a16:creationId xmlns:a16="http://schemas.microsoft.com/office/drawing/2014/main" id="{9BF9188D-1810-433D-A4AE-5B7CC19448B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691851"/>
            <a:ext cx="12192000" cy="4628035"/>
          </a:xfrm>
          <a:prstGeom prst="rect">
            <a:avLst/>
          </a:prstGeom>
        </p:spPr>
      </p:pic>
    </p:spTree>
    <p:extLst>
      <p:ext uri="{BB962C8B-B14F-4D97-AF65-F5344CB8AC3E}">
        <p14:creationId xmlns:p14="http://schemas.microsoft.com/office/powerpoint/2010/main" val="2802891113"/>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a:extLst>
              <a:ext uri="{FF2B5EF4-FFF2-40B4-BE49-F238E27FC236}">
                <a16:creationId xmlns:a16="http://schemas.microsoft.com/office/drawing/2014/main" id="{24F20ABC-F282-4EE0-B04C-BAAA1E573167}"/>
              </a:ext>
            </a:extLst>
          </p:cNvPr>
          <p:cNvSpPr>
            <a:spLocks noGrp="1"/>
          </p:cNvSpPr>
          <p:nvPr>
            <p:ph type="title"/>
          </p:nvPr>
        </p:nvSpPr>
        <p:spPr/>
        <p:txBody>
          <a:bodyPr/>
          <a:lstStyle/>
          <a:p>
            <a:pPr algn="l"/>
            <a:r>
              <a:rPr lang="zh-CN" altLang="en-US" sz="3200" dirty="0"/>
              <a:t>（一）普通复式光学显微镜</a:t>
            </a:r>
            <a:r>
              <a:rPr lang="en-US" altLang="zh-CN" sz="3200" dirty="0">
                <a:solidFill>
                  <a:srgbClr val="0033CC"/>
                </a:solidFill>
              </a:rPr>
              <a:t>——</a:t>
            </a:r>
            <a:r>
              <a:rPr lang="zh-CN" altLang="en-US" sz="3200" dirty="0">
                <a:solidFill>
                  <a:srgbClr val="0033CC"/>
                </a:solidFill>
              </a:rPr>
              <a:t>分辨率</a:t>
            </a:r>
            <a:endParaRPr lang="zh-CN" altLang="en-US" dirty="0">
              <a:solidFill>
                <a:srgbClr val="0033CC"/>
              </a:solidFill>
            </a:endParaRPr>
          </a:p>
        </p:txBody>
      </p:sp>
      <p:sp>
        <p:nvSpPr>
          <p:cNvPr id="15363" name="内容占位符 2">
            <a:extLst>
              <a:ext uri="{FF2B5EF4-FFF2-40B4-BE49-F238E27FC236}">
                <a16:creationId xmlns:a16="http://schemas.microsoft.com/office/drawing/2014/main" id="{8DC9054A-CC77-485C-B3E5-52B994475588}"/>
              </a:ext>
            </a:extLst>
          </p:cNvPr>
          <p:cNvSpPr>
            <a:spLocks noGrp="1"/>
          </p:cNvSpPr>
          <p:nvPr>
            <p:ph idx="1"/>
          </p:nvPr>
        </p:nvSpPr>
        <p:spPr/>
        <p:txBody>
          <a:bodyPr>
            <a:normAutofit/>
          </a:bodyPr>
          <a:lstStyle/>
          <a:p>
            <a:pPr>
              <a:lnSpc>
                <a:spcPct val="150000"/>
              </a:lnSpc>
              <a:spcBef>
                <a:spcPct val="0"/>
              </a:spcBef>
            </a:pPr>
            <a:r>
              <a:rPr lang="zh-CN" altLang="en-US" sz="2400" b="1" dirty="0"/>
              <a:t>分辨率（</a:t>
            </a:r>
            <a:r>
              <a:rPr lang="en-US" altLang="zh-CN" sz="2400" b="1" dirty="0"/>
              <a:t>resolution</a:t>
            </a:r>
            <a:r>
              <a:rPr lang="zh-CN" altLang="en-US" sz="2400" b="1" dirty="0"/>
              <a:t>）：</a:t>
            </a:r>
            <a:r>
              <a:rPr lang="zh-CN" altLang="en-US" sz="2400" b="1" dirty="0">
                <a:solidFill>
                  <a:srgbClr val="0033CC"/>
                </a:solidFill>
              </a:rPr>
              <a:t>显微镜最重要的性能参数</a:t>
            </a:r>
            <a:endParaRPr lang="en-US" altLang="zh-CN" sz="2400" b="1" dirty="0">
              <a:solidFill>
                <a:srgbClr val="0033CC"/>
              </a:solidFill>
            </a:endParaRPr>
          </a:p>
          <a:p>
            <a:pPr eaLnBrk="1" hangingPunct="1">
              <a:lnSpc>
                <a:spcPct val="150000"/>
              </a:lnSpc>
              <a:spcBef>
                <a:spcPct val="0"/>
              </a:spcBef>
            </a:pPr>
            <a:r>
              <a:rPr lang="zh-CN" altLang="en-US" sz="2400" dirty="0"/>
              <a:t>分辨率是指</a:t>
            </a:r>
            <a:r>
              <a:rPr lang="zh-CN" altLang="en-US" sz="2400" b="1" dirty="0">
                <a:solidFill>
                  <a:srgbClr val="0033CC"/>
                </a:solidFill>
              </a:rPr>
              <a:t>能区分开两个质点间的最小距离</a:t>
            </a:r>
            <a:endParaRPr lang="en-US" altLang="zh-CN" sz="2400" b="1" dirty="0">
              <a:solidFill>
                <a:srgbClr val="0033CC"/>
              </a:solidFill>
            </a:endParaRPr>
          </a:p>
          <a:p>
            <a:pPr eaLnBrk="1" hangingPunct="1">
              <a:lnSpc>
                <a:spcPct val="150000"/>
              </a:lnSpc>
              <a:spcBef>
                <a:spcPct val="0"/>
              </a:spcBef>
            </a:pPr>
            <a:r>
              <a:rPr lang="zh-CN" altLang="en-US" sz="2400" dirty="0"/>
              <a:t>普通光学显微镜最大分辨率 </a:t>
            </a:r>
            <a:r>
              <a:rPr lang="en-US" altLang="zh-CN" sz="2400" b="1" dirty="0">
                <a:solidFill>
                  <a:srgbClr val="0033CC"/>
                </a:solidFill>
              </a:rPr>
              <a:t>0.2 µm</a:t>
            </a:r>
          </a:p>
          <a:p>
            <a:pPr eaLnBrk="1" hangingPunct="1">
              <a:lnSpc>
                <a:spcPct val="150000"/>
              </a:lnSpc>
              <a:spcBef>
                <a:spcPct val="0"/>
              </a:spcBef>
            </a:pPr>
            <a:endParaRPr lang="zh-CN" altLang="en-US" sz="2400" dirty="0"/>
          </a:p>
        </p:txBody>
      </p:sp>
      <p:pic>
        <p:nvPicPr>
          <p:cNvPr id="15369" name="Picture 2" descr="D:\编书\细胞生物学教材编写\第4版学习指南\Chapter 3 Fig\imagepage3.JPG">
            <a:extLst>
              <a:ext uri="{FF2B5EF4-FFF2-40B4-BE49-F238E27FC236}">
                <a16:creationId xmlns:a16="http://schemas.microsoft.com/office/drawing/2014/main" id="{99BB19DB-D9E6-4698-A341-4FE99E219F2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24344" y="2738438"/>
            <a:ext cx="3939675" cy="3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a:extLst>
              <a:ext uri="{FF2B5EF4-FFF2-40B4-BE49-F238E27FC236}">
                <a16:creationId xmlns:a16="http://schemas.microsoft.com/office/drawing/2014/main" id="{1FBF157E-4F32-4AF5-95A6-B5C2E8DFAFF3}"/>
              </a:ext>
            </a:extLst>
          </p:cNvPr>
          <p:cNvGrpSpPr/>
          <p:nvPr/>
        </p:nvGrpSpPr>
        <p:grpSpPr>
          <a:xfrm>
            <a:off x="1350846" y="4105979"/>
            <a:ext cx="3145075" cy="936354"/>
            <a:chOff x="2343150" y="4285593"/>
            <a:chExt cx="3145075" cy="936354"/>
          </a:xfrm>
        </p:grpSpPr>
        <p:pic>
          <p:nvPicPr>
            <p:cNvPr id="15368" name="Picture 4" descr="formulation">
              <a:extLst>
                <a:ext uri="{FF2B5EF4-FFF2-40B4-BE49-F238E27FC236}">
                  <a16:creationId xmlns:a16="http://schemas.microsoft.com/office/drawing/2014/main" id="{150FF0A7-8673-4EA5-B289-0546017FB6F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363787" y="4285593"/>
              <a:ext cx="3124438" cy="936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文本框 2">
              <a:extLst>
                <a:ext uri="{FF2B5EF4-FFF2-40B4-BE49-F238E27FC236}">
                  <a16:creationId xmlns:a16="http://schemas.microsoft.com/office/drawing/2014/main" id="{9E883E2A-4E7D-4172-821A-85765EC686FD}"/>
                </a:ext>
              </a:extLst>
            </p:cNvPr>
            <p:cNvSpPr txBox="1">
              <a:spLocks noChangeArrowheads="1"/>
            </p:cNvSpPr>
            <p:nvPr/>
          </p:nvSpPr>
          <p:spPr bwMode="auto">
            <a:xfrm>
              <a:off x="2343150" y="4419601"/>
              <a:ext cx="584200" cy="646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r>
                <a:rPr lang="en-US" altLang="zh-CN" sz="3600" b="1">
                  <a:ea typeface="宋体" panose="02010600030101010101" pitchFamily="2" charset="-122"/>
                  <a:cs typeface="Arial" panose="020B0604020202020204" pitchFamily="34" charset="0"/>
                </a:rPr>
                <a:t>R</a:t>
              </a:r>
              <a:endParaRPr lang="zh-CN" altLang="en-US" sz="3600" b="1">
                <a:ea typeface="宋体" panose="02010600030101010101" pitchFamily="2" charset="-122"/>
                <a:cs typeface="Arial" panose="020B0604020202020204" pitchFamily="34" charset="0"/>
              </a:endParaRPr>
            </a:p>
          </p:txBody>
        </p:sp>
      </p:grpSp>
      <p:sp>
        <p:nvSpPr>
          <p:cNvPr id="2" name="矩形 1">
            <a:extLst>
              <a:ext uri="{FF2B5EF4-FFF2-40B4-BE49-F238E27FC236}">
                <a16:creationId xmlns:a16="http://schemas.microsoft.com/office/drawing/2014/main" id="{E56F0741-2046-4C0D-96EE-D53C7D107499}"/>
              </a:ext>
            </a:extLst>
          </p:cNvPr>
          <p:cNvSpPr/>
          <p:nvPr/>
        </p:nvSpPr>
        <p:spPr>
          <a:xfrm>
            <a:off x="5396365" y="6142790"/>
            <a:ext cx="6795635" cy="67326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2-3 </a:t>
            </a:r>
            <a:r>
              <a:rPr lang="zh-CN" altLang="en-US" sz="1600" b="1" dirty="0">
                <a:solidFill>
                  <a:srgbClr val="0033CC"/>
                </a:solidFill>
                <a:latin typeface="Arial" panose="020B0604020202020204" pitchFamily="34" charset="0"/>
                <a:ea typeface="微软雅黑" panose="020B0503020204020204" pitchFamily="34" charset="-122"/>
              </a:rPr>
              <a:t>决定光学显微镜的分辨率的要素</a:t>
            </a:r>
            <a:endParaRPr lang="en-US" altLang="zh-CN" sz="1600" b="1" dirty="0">
              <a:solidFill>
                <a:srgbClr val="0033CC"/>
              </a:solidFill>
              <a:latin typeface="Arial" panose="020B0604020202020204" pitchFamily="34" charset="0"/>
              <a:ea typeface="微软雅黑" panose="020B0503020204020204" pitchFamily="34" charset="-122"/>
            </a:endParaRPr>
          </a:p>
          <a:p>
            <a:pPr algn="ctr">
              <a:lnSpc>
                <a:spcPts val="2400"/>
              </a:lnSpc>
            </a:pPr>
            <a:r>
              <a:rPr lang="zh-CN" altLang="en-US" sz="1400" dirty="0">
                <a:latin typeface="Arial" panose="020B0604020202020204" pitchFamily="34" charset="0"/>
                <a:ea typeface="微软雅黑" panose="020B0503020204020204" pitchFamily="34" charset="-122"/>
              </a:rPr>
              <a:t>物镜的镜口角（</a:t>
            </a:r>
            <a:r>
              <a:rPr lang="en-US" altLang="zh-CN" sz="1400" dirty="0">
                <a:latin typeface="Arial" panose="020B0604020202020204" pitchFamily="34" charset="0"/>
                <a:ea typeface="微软雅黑" panose="020B0503020204020204" pitchFamily="34" charset="-122"/>
              </a:rPr>
              <a:t>α </a:t>
            </a:r>
            <a:r>
              <a:rPr lang="zh-CN" altLang="en-US" sz="1400" dirty="0">
                <a:latin typeface="Arial" panose="020B0604020202020204" pitchFamily="34" charset="0"/>
                <a:ea typeface="微软雅黑" panose="020B0503020204020204" pitchFamily="34" charset="-122"/>
              </a:rPr>
              <a:t>）、入射光的波长（</a:t>
            </a:r>
            <a:r>
              <a:rPr lang="en-US" altLang="zh-CN" sz="1400" dirty="0">
                <a:latin typeface="Arial" panose="020B0604020202020204" pitchFamily="34" charset="0"/>
                <a:ea typeface="微软雅黑" panose="020B0503020204020204" pitchFamily="34" charset="-122"/>
              </a:rPr>
              <a:t>λ </a:t>
            </a:r>
            <a:r>
              <a:rPr lang="zh-CN" altLang="en-US" sz="1400" dirty="0">
                <a:latin typeface="Arial" panose="020B0604020202020204" pitchFamily="34" charset="0"/>
                <a:ea typeface="微软雅黑" panose="020B0503020204020204" pitchFamily="34" charset="-122"/>
              </a:rPr>
              <a:t>）以及介质的折射率（</a:t>
            </a:r>
            <a:r>
              <a:rPr lang="en-US" altLang="zh-CN" sz="1400" dirty="0">
                <a:latin typeface="Arial" panose="020B0604020202020204" pitchFamily="34" charset="0"/>
                <a:ea typeface="微软雅黑" panose="020B0503020204020204" pitchFamily="34" charset="-122"/>
              </a:rPr>
              <a:t>N </a:t>
            </a:r>
            <a:r>
              <a:rPr lang="zh-CN" altLang="en-US" sz="1400" dirty="0">
                <a:latin typeface="Arial" panose="020B0604020202020204" pitchFamily="34" charset="0"/>
                <a:ea typeface="微软雅黑" panose="020B0503020204020204" pitchFamily="34" charset="-122"/>
              </a:rPr>
              <a:t>）</a:t>
            </a:r>
          </a:p>
        </p:txBody>
      </p:sp>
    </p:spTree>
    <p:extLst>
      <p:ext uri="{BB962C8B-B14F-4D97-AF65-F5344CB8AC3E}">
        <p14:creationId xmlns:p14="http://schemas.microsoft.com/office/powerpoint/2010/main" val="3391198266"/>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a:extLst>
              <a:ext uri="{FF2B5EF4-FFF2-40B4-BE49-F238E27FC236}">
                <a16:creationId xmlns:a16="http://schemas.microsoft.com/office/drawing/2014/main" id="{7E36099C-FDD3-4AB8-B9CE-3F8204EC5CB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1050" y="1009649"/>
            <a:ext cx="9144000" cy="422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5">
            <a:extLst>
              <a:ext uri="{FF2B5EF4-FFF2-40B4-BE49-F238E27FC236}">
                <a16:creationId xmlns:a16="http://schemas.microsoft.com/office/drawing/2014/main" id="{9B6964A2-10E8-442F-A18D-9A3199787C3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55726" y="5224460"/>
            <a:ext cx="7278687"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Rectangle 4">
            <a:extLst>
              <a:ext uri="{FF2B5EF4-FFF2-40B4-BE49-F238E27FC236}">
                <a16:creationId xmlns:a16="http://schemas.microsoft.com/office/drawing/2014/main" id="{620F46BE-170B-418D-B429-12B5E77E13B1}"/>
              </a:ext>
            </a:extLst>
          </p:cNvPr>
          <p:cNvSpPr>
            <a:spLocks noChangeArrowheads="1"/>
          </p:cNvSpPr>
          <p:nvPr/>
        </p:nvSpPr>
        <p:spPr bwMode="auto">
          <a:xfrm>
            <a:off x="7532688" y="1057396"/>
            <a:ext cx="4067175" cy="830997"/>
          </a:xfrm>
          <a:prstGeom prst="rect">
            <a:avLst/>
          </a:prstGeom>
          <a:solidFill>
            <a:srgbClr val="0033CC"/>
          </a:solidFill>
          <a:ln>
            <a:noFill/>
          </a:ln>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kumimoji="1" lang="zh-CN" altLang="en-US" sz="2400" b="1" dirty="0">
                <a:solidFill>
                  <a:srgbClr val="FFFF00"/>
                </a:solidFill>
                <a:ea typeface="微软雅黑" panose="020B0503020204020204" pitchFamily="34" charset="-122"/>
              </a:rPr>
              <a:t>分辨率</a:t>
            </a:r>
            <a:r>
              <a:rPr kumimoji="1" lang="en-US" altLang="zh-CN" sz="2400" b="1" dirty="0">
                <a:solidFill>
                  <a:srgbClr val="FFFF00"/>
                </a:solidFill>
                <a:ea typeface="微软雅黑" panose="020B0503020204020204" pitchFamily="34" charset="-122"/>
              </a:rPr>
              <a:t>(</a:t>
            </a:r>
            <a:r>
              <a:rPr kumimoji="1" lang="en-US" altLang="zh-CN" sz="2400" b="1" dirty="0">
                <a:solidFill>
                  <a:srgbClr val="FFFF00"/>
                </a:solidFill>
                <a:ea typeface="微软雅黑" panose="020B0503020204020204" pitchFamily="34" charset="-122"/>
                <a:cs typeface="Arial" panose="020B0604020202020204" pitchFamily="34" charset="0"/>
              </a:rPr>
              <a:t>resolution</a:t>
            </a:r>
            <a:r>
              <a:rPr kumimoji="1" lang="en-US" altLang="zh-CN" sz="2400" b="1" dirty="0">
                <a:solidFill>
                  <a:srgbClr val="FFFF00"/>
                </a:solidFill>
                <a:ea typeface="微软雅黑" panose="020B0503020204020204" pitchFamily="34" charset="-122"/>
              </a:rPr>
              <a:t>)</a:t>
            </a:r>
            <a:r>
              <a:rPr kumimoji="1" lang="zh-CN" altLang="en-US" sz="2400" b="1" dirty="0">
                <a:solidFill>
                  <a:srgbClr val="FFFF00"/>
                </a:solidFill>
                <a:ea typeface="微软雅黑" panose="020B0503020204020204" pitchFamily="34" charset="-122"/>
              </a:rPr>
              <a:t>：显微镜的最重要性能参数</a:t>
            </a:r>
            <a:endParaRPr kumimoji="1" lang="en-US" altLang="zh-CN" sz="2400" b="1" dirty="0">
              <a:solidFill>
                <a:srgbClr val="FFFF00"/>
              </a:solidFill>
              <a:ea typeface="微软雅黑" panose="020B0503020204020204" pitchFamily="34" charset="-122"/>
            </a:endParaRPr>
          </a:p>
        </p:txBody>
      </p:sp>
      <p:sp>
        <p:nvSpPr>
          <p:cNvPr id="17413" name="矩形 1">
            <a:extLst>
              <a:ext uri="{FF2B5EF4-FFF2-40B4-BE49-F238E27FC236}">
                <a16:creationId xmlns:a16="http://schemas.microsoft.com/office/drawing/2014/main" id="{12B8473F-34F2-4941-968A-915683783DDF}"/>
              </a:ext>
            </a:extLst>
          </p:cNvPr>
          <p:cNvSpPr>
            <a:spLocks noChangeArrowheads="1"/>
          </p:cNvSpPr>
          <p:nvPr/>
        </p:nvSpPr>
        <p:spPr bwMode="auto">
          <a:xfrm>
            <a:off x="5767388" y="3429000"/>
            <a:ext cx="5832475" cy="830263"/>
          </a:xfrm>
          <a:prstGeom prst="rect">
            <a:avLst/>
          </a:prstGeom>
          <a:solidFill>
            <a:srgbClr val="0033CC"/>
          </a:solidFill>
          <a:ln>
            <a:noFill/>
          </a:ln>
        </p:spPr>
        <p:txBody>
          <a:bodyPr>
            <a:spAutoFit/>
          </a:bodyPr>
          <a:lstStyle/>
          <a:p>
            <a:pPr algn="ctr">
              <a:spcBef>
                <a:spcPct val="0"/>
              </a:spcBef>
            </a:pPr>
            <a:r>
              <a:rPr kumimoji="1" lang="zh-CN" altLang="en-US" sz="2400" b="1" dirty="0">
                <a:solidFill>
                  <a:srgbClr val="FFFF00"/>
                </a:solidFill>
                <a:latin typeface="Arial" panose="020B0604020202020204" pitchFamily="34" charset="0"/>
                <a:ea typeface="微软雅黑" panose="020B0503020204020204" pitchFamily="34" charset="-122"/>
              </a:rPr>
              <a:t>数值孔径又叫做镜口率，英文全称</a:t>
            </a:r>
            <a:r>
              <a:rPr kumimoji="1" lang="en-US" altLang="zh-CN" sz="2400" b="1" dirty="0">
                <a:solidFill>
                  <a:srgbClr val="FFFF00"/>
                </a:solidFill>
                <a:latin typeface="Arial" panose="020B0604020202020204" pitchFamily="34" charset="0"/>
                <a:ea typeface="微软雅黑" panose="020B0503020204020204" pitchFamily="34" charset="-122"/>
              </a:rPr>
              <a:t>Numerical Aperture</a:t>
            </a:r>
            <a:r>
              <a:rPr kumimoji="1" lang="zh-CN" altLang="en-US" sz="2400" b="1" dirty="0">
                <a:solidFill>
                  <a:srgbClr val="FFFF00"/>
                </a:solidFill>
                <a:latin typeface="Arial" panose="020B0604020202020204" pitchFamily="34" charset="0"/>
                <a:ea typeface="微软雅黑" panose="020B0503020204020204" pitchFamily="34" charset="-122"/>
              </a:rPr>
              <a:t>，简写为 </a:t>
            </a:r>
            <a:r>
              <a:rPr kumimoji="1" lang="en-US" altLang="zh-CN" sz="2400" b="1" dirty="0">
                <a:solidFill>
                  <a:srgbClr val="FFFF00"/>
                </a:solidFill>
                <a:latin typeface="Arial" panose="020B0604020202020204" pitchFamily="34" charset="0"/>
                <a:ea typeface="微软雅黑" panose="020B0503020204020204" pitchFamily="34" charset="-122"/>
              </a:rPr>
              <a:t>NA</a:t>
            </a:r>
            <a:endParaRPr kumimoji="1" lang="zh-CN" altLang="en-US" sz="2400" b="1" dirty="0">
              <a:solidFill>
                <a:srgbClr val="FFFF00"/>
              </a:solidFill>
              <a:latin typeface="Arial" panose="020B0604020202020204" pitchFamily="34" charset="0"/>
              <a:ea typeface="微软雅黑" panose="020B0503020204020204" pitchFamily="34" charset="-122"/>
            </a:endParaRPr>
          </a:p>
        </p:txBody>
      </p:sp>
      <p:sp>
        <p:nvSpPr>
          <p:cNvPr id="2" name="文本框 1">
            <a:extLst>
              <a:ext uri="{FF2B5EF4-FFF2-40B4-BE49-F238E27FC236}">
                <a16:creationId xmlns:a16="http://schemas.microsoft.com/office/drawing/2014/main" id="{F3F08D9B-94BB-4CCE-B1EB-500AB4DE7DDB}"/>
              </a:ext>
            </a:extLst>
          </p:cNvPr>
          <p:cNvSpPr txBox="1">
            <a:spLocks noChangeArrowheads="1"/>
          </p:cNvSpPr>
          <p:nvPr/>
        </p:nvSpPr>
        <p:spPr bwMode="auto">
          <a:xfrm>
            <a:off x="9126537" y="5017354"/>
            <a:ext cx="2473326" cy="830997"/>
          </a:xfrm>
          <a:prstGeom prst="rect">
            <a:avLst/>
          </a:prstGeom>
          <a:solidFill>
            <a:srgbClr val="0033CC"/>
          </a:solidFill>
          <a:ln>
            <a:noFill/>
          </a:ln>
        </p:spPr>
        <p:txBody>
          <a:bodyPr>
            <a:spAutoFit/>
          </a:bodyPr>
          <a:lstStyle>
            <a:defPPr>
              <a:defRPr lang="zh-CN"/>
            </a:defPPr>
            <a:lvl1pPr algn="ctr">
              <a:spcBef>
                <a:spcPct val="0"/>
              </a:spcBef>
              <a:defRPr kumimoji="1" sz="2400" b="1">
                <a:solidFill>
                  <a:srgbClr val="FFFF00"/>
                </a:solidFill>
                <a:latin typeface="Arial" panose="020B0604020202020204" pitchFamily="34" charset="0"/>
                <a:ea typeface="微软雅黑" panose="020B0503020204020204" pitchFamily="34" charset="-122"/>
              </a:defRPr>
            </a:lvl1pPr>
          </a:lstStyle>
          <a:p>
            <a:r>
              <a:rPr lang="zh-CN" altLang="en-US" dirty="0"/>
              <a:t>缩短波长、增大镜口率</a:t>
            </a:r>
          </a:p>
        </p:txBody>
      </p:sp>
      <p:sp>
        <p:nvSpPr>
          <p:cNvPr id="3" name="标题 2">
            <a:extLst>
              <a:ext uri="{FF2B5EF4-FFF2-40B4-BE49-F238E27FC236}">
                <a16:creationId xmlns:a16="http://schemas.microsoft.com/office/drawing/2014/main" id="{5C209DA0-0A8C-47B6-8BA5-BF385582ABD0}"/>
              </a:ext>
            </a:extLst>
          </p:cNvPr>
          <p:cNvSpPr>
            <a:spLocks noGrp="1"/>
          </p:cNvSpPr>
          <p:nvPr>
            <p:ph type="title"/>
          </p:nvPr>
        </p:nvSpPr>
        <p:spPr/>
        <p:txBody>
          <a:bodyPr/>
          <a:lstStyle/>
          <a:p>
            <a:r>
              <a:rPr lang="zh-CN" altLang="en-US" dirty="0"/>
              <a:t>（一）普通复式光学显微镜</a:t>
            </a:r>
            <a:r>
              <a:rPr lang="en-US" altLang="zh-CN" dirty="0">
                <a:solidFill>
                  <a:srgbClr val="0033CC"/>
                </a:solidFill>
              </a:rPr>
              <a:t>——</a:t>
            </a:r>
            <a:r>
              <a:rPr lang="zh-CN" altLang="en-US" dirty="0">
                <a:solidFill>
                  <a:srgbClr val="0033CC"/>
                </a:solidFill>
              </a:rPr>
              <a:t>分辨率</a:t>
            </a:r>
          </a:p>
        </p:txBody>
      </p:sp>
    </p:spTree>
    <p:extLst>
      <p:ext uri="{BB962C8B-B14F-4D97-AF65-F5344CB8AC3E}">
        <p14:creationId xmlns:p14="http://schemas.microsoft.com/office/powerpoint/2010/main" val="364446146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8677"/>
                                        </p:tgtEl>
                                        <p:attrNameLst>
                                          <p:attrName>style.visibility</p:attrName>
                                        </p:attrNameLst>
                                      </p:cBhvr>
                                      <p:to>
                                        <p:strVal val="visible"/>
                                      </p:to>
                                    </p:set>
                                    <p:anim calcmode="lin" valueType="num">
                                      <p:cBhvr additive="base">
                                        <p:cTn id="7" dur="500" fill="hold"/>
                                        <p:tgtEl>
                                          <p:spTgt spid="28677"/>
                                        </p:tgtEl>
                                        <p:attrNameLst>
                                          <p:attrName>ppt_x</p:attrName>
                                        </p:attrNameLst>
                                      </p:cBhvr>
                                      <p:tavLst>
                                        <p:tav tm="0">
                                          <p:val>
                                            <p:strVal val="#ppt_x"/>
                                          </p:val>
                                        </p:tav>
                                        <p:tav tm="100000">
                                          <p:val>
                                            <p:strVal val="#ppt_x"/>
                                          </p:val>
                                        </p:tav>
                                      </p:tavLst>
                                    </p:anim>
                                    <p:anim calcmode="lin" valueType="num">
                                      <p:cBhvr additive="base">
                                        <p:cTn id="8" dur="500" fill="hold"/>
                                        <p:tgtEl>
                                          <p:spTgt spid="2867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2238</TotalTime>
  <Words>5243</Words>
  <Application>Microsoft Office PowerPoint</Application>
  <PresentationFormat>宽屏</PresentationFormat>
  <Paragraphs>393</Paragraphs>
  <Slides>70</Slides>
  <Notes>33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70</vt:i4>
      </vt:variant>
    </vt:vector>
  </HeadingPairs>
  <TitlesOfParts>
    <vt:vector size="78" baseType="lpstr">
      <vt:lpstr>等线</vt:lpstr>
      <vt:lpstr>黑体</vt:lpstr>
      <vt:lpstr>微软雅黑</vt:lpstr>
      <vt:lpstr>Arial</vt:lpstr>
      <vt:lpstr>Calibri</vt:lpstr>
      <vt:lpstr>Times New Roman</vt:lpstr>
      <vt:lpstr>Wingdings</vt:lpstr>
      <vt:lpstr>Office 主题​​</vt:lpstr>
      <vt:lpstr>PowerPoint 演示文稿</vt:lpstr>
      <vt:lpstr>PowerPoint 演示文稿</vt:lpstr>
      <vt:lpstr>PowerPoint 演示文稿</vt:lpstr>
      <vt:lpstr>细胞形态结构的观察方法</vt:lpstr>
      <vt:lpstr>一、光学显微镜 (light microscope)</vt:lpstr>
      <vt:lpstr>（一）普通复式光学显微镜——组成</vt:lpstr>
      <vt:lpstr>The Light Microscope</vt:lpstr>
      <vt:lpstr>（一）普通复式光学显微镜——分辨率</vt:lpstr>
      <vt:lpstr>（一）普通复式光学显微镜——分辨率</vt:lpstr>
      <vt:lpstr>（一）普通复式光学显微镜——倒置显微镜</vt:lpstr>
      <vt:lpstr>（一）普通复式光学显微镜——样品制备</vt:lpstr>
      <vt:lpstr>（二）相差显微镜和微分干涉显微镜</vt:lpstr>
      <vt:lpstr>（二）相差显微镜和微分干涉显微镜</vt:lpstr>
      <vt:lpstr>The Nobel Prize in Physics 1953</vt:lpstr>
      <vt:lpstr>暗视野显微镜  dark field microscope</vt:lpstr>
      <vt:lpstr>Four types of light microscopy</vt:lpstr>
      <vt:lpstr>A comparison of cells seen with different types of light microscopes</vt:lpstr>
      <vt:lpstr>（三）荧光显微镜——基本原理</vt:lpstr>
      <vt:lpstr>荧光</vt:lpstr>
      <vt:lpstr>（三）荧光显微镜——样品制备技术</vt:lpstr>
      <vt:lpstr>“照亮细胞”的绿色荧光蛋白 green fluorescent protein</vt:lpstr>
      <vt:lpstr>The Nobel Prize in Chemistry 2008</vt:lpstr>
      <vt:lpstr>（三）荧光显微镜——应用</vt:lpstr>
      <vt:lpstr>（四）激光扫描共焦显微镜</vt:lpstr>
      <vt:lpstr>（四）激光扫描共焦显微镜</vt:lpstr>
      <vt:lpstr>荧光显微镜（a）和激光扫描共焦显微镜（b）</vt:lpstr>
      <vt:lpstr>（五）超高分辨率显微术</vt:lpstr>
      <vt:lpstr>基于单分子成像技术的PALM/STORM 方法</vt:lpstr>
      <vt:lpstr>PowerPoint 演示文稿</vt:lpstr>
      <vt:lpstr>PowerPoint 演示文稿</vt:lpstr>
      <vt:lpstr>PowerPoint 演示文稿</vt:lpstr>
      <vt:lpstr>二、电子显微镜（electron microscope，EM，简称电镜）</vt:lpstr>
      <vt:lpstr>The Nobel Prize in Physics 1986 </vt:lpstr>
      <vt:lpstr>（一）电子显微镜的基本知识</vt:lpstr>
      <vt:lpstr>1．电子显微镜与光学显微镜的基本区别</vt:lpstr>
      <vt:lpstr>2．电子显微镜的分辨本领与有效放大倍数</vt:lpstr>
      <vt:lpstr>3．电子显微镜的基本构造</vt:lpstr>
      <vt:lpstr>PowerPoint 演示文稿</vt:lpstr>
      <vt:lpstr>一、用超离心技术分离细胞组分</vt:lpstr>
      <vt:lpstr>一、用超离心技术分离细胞组分</vt:lpstr>
      <vt:lpstr>二、特异蛋白抗原的定位与定性</vt:lpstr>
      <vt:lpstr>（一）免疫荧光技术</vt:lpstr>
      <vt:lpstr>（二）免疫电镜技术</vt:lpstr>
      <vt:lpstr>三、细胞内特异核酸的定位与定性</vt:lpstr>
      <vt:lpstr>原位杂交技术</vt:lpstr>
      <vt:lpstr>四、细胞成份的分析与细胞分选技术</vt:lpstr>
      <vt:lpstr>PowerPoint 演示文稿</vt:lpstr>
      <vt:lpstr>一、细胞培养——动物细胞培养</vt:lpstr>
      <vt:lpstr>（一）动物细胞培养</vt:lpstr>
      <vt:lpstr>（二）植物细胞培养</vt:lpstr>
      <vt:lpstr>（二）植物细胞培养</vt:lpstr>
      <vt:lpstr>二、细胞工程</vt:lpstr>
      <vt:lpstr>（一）细胞融合与单克隆抗体技术</vt:lpstr>
      <vt:lpstr>单克隆抗体与多克隆抗体</vt:lpstr>
      <vt:lpstr>The Nobel Prize in Physiology or Medicine 1984</vt:lpstr>
      <vt:lpstr>单克隆抗体的制备</vt:lpstr>
      <vt:lpstr>（二）显微操作技术与动物的克隆</vt:lpstr>
      <vt:lpstr>克隆羊多莉的培育</vt:lpstr>
      <vt:lpstr>PowerPoint 演示文稿</vt:lpstr>
      <vt:lpstr>一、荧光漂白恢复技术（fluorescence photobleaching recovery，FPR）</vt:lpstr>
      <vt:lpstr>荧光漂白损失技术  Fluorescence loss in photobleaching, FLIP </vt:lpstr>
      <vt:lpstr>二、酵母双杂交技术（yeast two-hybrid system）</vt:lpstr>
      <vt:lpstr>三、荧光共振能量转移技术（fluorescence resonance energy transfer，FRET）</vt:lpstr>
      <vt:lpstr>四、放射自显影技术</vt:lpstr>
      <vt:lpstr>根据实验要求选择合适的同位素</vt:lpstr>
      <vt:lpstr>PowerPoint 演示文稿</vt:lpstr>
      <vt:lpstr>一、细胞生物学研究常用的模式生物</vt:lpstr>
      <vt:lpstr>Why do we need model systems?</vt:lpstr>
      <vt:lpstr>二、功能基因组研究</vt:lpstr>
      <vt:lpstr>PowerPoint 演示文稿</vt:lpstr>
    </vt:vector>
  </TitlesOfParts>
  <Company>hbnubio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第02章 细胞生物学研究方法</dc:title>
  <dc:subject>细胞生物学(第5版）</dc:subject>
  <dc:creator>wangwd</dc:creator>
  <cp:lastModifiedBy>Zhang Yu</cp:lastModifiedBy>
  <cp:revision>174</cp:revision>
  <dcterms:created xsi:type="dcterms:W3CDTF">2018-05-05T03:53:28Z</dcterms:created>
  <dcterms:modified xsi:type="dcterms:W3CDTF">2023-03-03T05:35:30Z</dcterms:modified>
</cp:coreProperties>
</file>